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6" r:id="rId2"/>
    <p:sldId id="334" r:id="rId3"/>
    <p:sldId id="335" r:id="rId4"/>
    <p:sldId id="337" r:id="rId5"/>
    <p:sldId id="351" r:id="rId6"/>
    <p:sldId id="356" r:id="rId7"/>
    <p:sldId id="362" r:id="rId8"/>
    <p:sldId id="375" r:id="rId9"/>
    <p:sldId id="377" r:id="rId10"/>
    <p:sldId id="372" r:id="rId11"/>
    <p:sldId id="363" r:id="rId12"/>
    <p:sldId id="371" r:id="rId13"/>
    <p:sldId id="360" r:id="rId14"/>
    <p:sldId id="361" r:id="rId15"/>
    <p:sldId id="369" r:id="rId16"/>
    <p:sldId id="359" r:id="rId17"/>
    <p:sldId id="365" r:id="rId18"/>
    <p:sldId id="366" r:id="rId19"/>
    <p:sldId id="323" r:id="rId20"/>
    <p:sldId id="343" r:id="rId21"/>
    <p:sldId id="345" r:id="rId22"/>
    <p:sldId id="370" r:id="rId23"/>
    <p:sldId id="367" r:id="rId24"/>
    <p:sldId id="368" r:id="rId25"/>
    <p:sldId id="325" r:id="rId26"/>
    <p:sldId id="349" r:id="rId27"/>
    <p:sldId id="348" r:id="rId28"/>
    <p:sldId id="281" r:id="rId29"/>
    <p:sldId id="316" r:id="rId30"/>
    <p:sldId id="312" r:id="rId31"/>
    <p:sldId id="342" r:id="rId32"/>
    <p:sldId id="35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239" autoAdjust="0"/>
  </p:normalViewPr>
  <p:slideViewPr>
    <p:cSldViewPr>
      <p:cViewPr varScale="1">
        <p:scale>
          <a:sx n="74" d="100"/>
          <a:sy n="74" d="100"/>
        </p:scale>
        <p:origin x="-169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28D74-3C1C-4C13-9D29-21BCCDE788CB}" type="datetimeFigureOut">
              <a:rPr lang="zh-CN" altLang="en-US" smtClean="0"/>
              <a:t>2012/7/4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7E487-EEBA-4D30-B0EA-8313334B3E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99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229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57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91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976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66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617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439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085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326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750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0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27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40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51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81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284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55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7E487-EEBA-4D30-B0EA-8313334B3E5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3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66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32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251.png"/><Relationship Id="rId5" Type="http://schemas.openxmlformats.org/officeDocument/2006/relationships/image" Target="../media/image33.png"/><Relationship Id="rId10" Type="http://schemas.openxmlformats.org/officeDocument/2006/relationships/image" Target="../media/image240.png"/><Relationship Id="rId4" Type="http://schemas.openxmlformats.org/officeDocument/2006/relationships/image" Target="../media/image35.png"/><Relationship Id="rId9" Type="http://schemas.openxmlformats.org/officeDocument/2006/relationships/image" Target="../media/image340.png"/><Relationship Id="rId14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88.png"/><Relationship Id="rId5" Type="http://schemas.openxmlformats.org/officeDocument/2006/relationships/image" Target="../media/image65.emf"/><Relationship Id="rId10" Type="http://schemas.openxmlformats.org/officeDocument/2006/relationships/image" Target="../media/image87.png"/><Relationship Id="rId4" Type="http://schemas.openxmlformats.org/officeDocument/2006/relationships/image" Target="../media/image64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89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0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9" Type="http://schemas.openxmlformats.org/officeDocument/2006/relationships/image" Target="../media/image2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Face Alignment by </a:t>
            </a:r>
            <a:br>
              <a:rPr lang="en-US" altLang="zh-CN" b="1" dirty="0" smtClean="0"/>
            </a:br>
            <a:r>
              <a:rPr lang="en-US" altLang="zh-CN" b="1" dirty="0" smtClean="0"/>
              <a:t>Explicit Shape Regression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158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Xudong Cao          Yichen Wei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Fang Wen           Jian Sun</a:t>
            </a:r>
            <a:endParaRPr lang="en-US" altLang="zh-CN" i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C:\Users\yichenw\Desktop\FaceAlignment\author's examples\xudo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641200"/>
            <a:ext cx="17780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ichenw\Desktop\FaceAlignment\author's examples\yichen_350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00" y="2641200"/>
            <a:ext cx="1778400" cy="17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yichenw\Desktop\FaceAlignment\author's examples\fangwen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0" y="4495800"/>
            <a:ext cx="1778400" cy="17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yichenw\Desktop\FaceAlignment\author's examples\jiansun_square_3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95800"/>
            <a:ext cx="1778400" cy="17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381000" y="5510613"/>
            <a:ext cx="8458200" cy="111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i="1" dirty="0" smtClean="0">
                <a:solidFill>
                  <a:schemeClr val="tx1"/>
                </a:solidFill>
              </a:rPr>
              <a:t>Visual Computing Group</a:t>
            </a:r>
          </a:p>
          <a:p>
            <a:r>
              <a:rPr lang="en-US" altLang="zh-CN" sz="2800" i="1" dirty="0" smtClean="0">
                <a:solidFill>
                  <a:schemeClr val="tx1"/>
                </a:solidFill>
              </a:rPr>
              <a:t>Microsoft Research Asia</a:t>
            </a:r>
          </a:p>
        </p:txBody>
      </p:sp>
    </p:spTree>
    <p:extLst>
      <p:ext uri="{BB962C8B-B14F-4D97-AF65-F5344CB8AC3E}">
        <p14:creationId xmlns:p14="http://schemas.microsoft.com/office/powerpoint/2010/main" val="401219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7"/>
    </mc:Choice>
    <mc:Fallback xmlns="">
      <p:transition spd="slow" advTm="1896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ork\MatlabProjects\HeadPoseEstimation0503\Data\FaceWall\Result\others112801543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3" y="0"/>
            <a:ext cx="8507121" cy="6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Regressor</a:t>
            </a:r>
            <a:r>
              <a:rPr lang="en-US" dirty="0" smtClean="0"/>
              <a:t> learning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val 18"/>
              <p:cNvSpPr/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val 18"/>
              <p:cNvSpPr/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2493155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p:sp>
        <p:nvSpPr>
          <p:cNvPr id="70" name="TextBox 69"/>
          <p:cNvSpPr txBox="1"/>
          <p:nvPr/>
        </p:nvSpPr>
        <p:spPr>
          <a:xfrm>
            <a:off x="5638800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val 18"/>
              <p:cNvSpPr/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9"/>
          <p:cNvCxnSpPr/>
          <p:nvPr/>
        </p:nvCxnSpPr>
        <p:spPr>
          <a:xfrm>
            <a:off x="2286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9"/>
          <p:cNvCxnSpPr/>
          <p:nvPr/>
        </p:nvCxnSpPr>
        <p:spPr>
          <a:xfrm>
            <a:off x="32240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9"/>
          <p:cNvCxnSpPr/>
          <p:nvPr/>
        </p:nvCxnSpPr>
        <p:spPr>
          <a:xfrm>
            <a:off x="4876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9"/>
          <p:cNvCxnSpPr/>
          <p:nvPr/>
        </p:nvCxnSpPr>
        <p:spPr>
          <a:xfrm>
            <a:off x="8127978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9"/>
          <p:cNvCxnSpPr/>
          <p:nvPr/>
        </p:nvCxnSpPr>
        <p:spPr>
          <a:xfrm>
            <a:off x="1828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5006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79"/>
          <p:cNvCxnSpPr/>
          <p:nvPr/>
        </p:nvCxnSpPr>
        <p:spPr>
          <a:xfrm>
            <a:off x="4350600" y="3124200"/>
            <a:ext cx="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/>
              <p:cNvSpPr txBox="1">
                <a:spLocks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>
                    <a:solidFill>
                      <a:schemeClr val="tx1"/>
                    </a:solidFill>
                  </a:rPr>
                  <a:t>What’s the structure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endParaRPr lang="en-GB" sz="3200" dirty="0">
                  <a:solidFill>
                    <a:schemeClr val="tx1"/>
                  </a:solidFill>
                </a:endParaRPr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What are the features?</a:t>
                </a:r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How to select features?</a:t>
                </a:r>
                <a:endParaRPr lang="en-US" sz="3200" dirty="0"/>
              </a:p>
            </p:txBody>
          </p:sp>
        </mc:Choice>
        <mc:Fallback xmlns="">
          <p:sp>
            <p:nvSpPr>
              <p:cNvPr id="8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  <a:blipFill rotWithShape="1">
                <a:blip r:embed="rId12"/>
                <a:stretch>
                  <a:fillRect l="-2811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1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8" grpId="0" animBg="1"/>
      <p:bldP spid="69" grpId="0"/>
      <p:bldP spid="70" grpId="0"/>
      <p:bldP spid="71" grpId="0" animBg="1"/>
      <p:bldP spid="72" grpId="0"/>
      <p:bldP spid="73" grpId="0"/>
      <p:bldP spid="74" grpId="0"/>
      <p:bldP spid="81" grpId="0"/>
      <p:bldP spid="82" grpId="0"/>
      <p:bldP spid="8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Regressor</a:t>
            </a:r>
            <a:r>
              <a:rPr lang="en-US" dirty="0"/>
              <a:t>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val 18"/>
              <p:cNvSpPr/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val 18"/>
              <p:cNvSpPr/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2493155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p:sp>
        <p:nvSpPr>
          <p:cNvPr id="70" name="TextBox 69"/>
          <p:cNvSpPr txBox="1"/>
          <p:nvPr/>
        </p:nvSpPr>
        <p:spPr>
          <a:xfrm>
            <a:off x="5638800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val 18"/>
              <p:cNvSpPr/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9"/>
          <p:cNvCxnSpPr/>
          <p:nvPr/>
        </p:nvCxnSpPr>
        <p:spPr>
          <a:xfrm>
            <a:off x="2286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9"/>
          <p:cNvCxnSpPr/>
          <p:nvPr/>
        </p:nvCxnSpPr>
        <p:spPr>
          <a:xfrm>
            <a:off x="32240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9"/>
          <p:cNvCxnSpPr/>
          <p:nvPr/>
        </p:nvCxnSpPr>
        <p:spPr>
          <a:xfrm>
            <a:off x="4876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9"/>
          <p:cNvCxnSpPr/>
          <p:nvPr/>
        </p:nvCxnSpPr>
        <p:spPr>
          <a:xfrm>
            <a:off x="8127978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9"/>
          <p:cNvCxnSpPr/>
          <p:nvPr/>
        </p:nvCxnSpPr>
        <p:spPr>
          <a:xfrm>
            <a:off x="1828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5006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79"/>
          <p:cNvCxnSpPr/>
          <p:nvPr/>
        </p:nvCxnSpPr>
        <p:spPr>
          <a:xfrm>
            <a:off x="4350600" y="3124200"/>
            <a:ext cx="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/>
              <p:cNvSpPr txBox="1">
                <a:spLocks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>
                    <a:solidFill>
                      <a:srgbClr val="FF0000"/>
                    </a:solidFill>
                  </a:rPr>
                  <a:t>What’s the structure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</a:endParaRPr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What are the features?</a:t>
                </a:r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How to select features?</a:t>
                </a:r>
                <a:endParaRPr lang="en-US" sz="3200" dirty="0"/>
              </a:p>
            </p:txBody>
          </p:sp>
        </mc:Choice>
        <mc:Fallback xmlns="">
          <p:sp>
            <p:nvSpPr>
              <p:cNvPr id="8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  <a:blipFill rotWithShape="1">
                <a:blip r:embed="rId11"/>
                <a:stretch>
                  <a:fillRect l="-2811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37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4800" y="1742420"/>
                <a:ext cx="85343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too weak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sz="28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800" dirty="0" smtClean="0"/>
                  <a:t> slow convergence and poor generalization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742420"/>
                <a:ext cx="8534399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214" t="-10465" r="-1214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level cascade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val 18"/>
              <p:cNvSpPr/>
              <p:nvPr/>
            </p:nvSpPr>
            <p:spPr>
              <a:xfrm>
                <a:off x="3900600" y="350942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600" y="3509420"/>
                <a:ext cx="900000" cy="900000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3418820"/>
                <a:ext cx="6427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18820"/>
                <a:ext cx="64274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18"/>
              <p:cNvSpPr/>
              <p:nvPr/>
            </p:nvSpPr>
            <p:spPr>
              <a:xfrm>
                <a:off x="890717" y="350942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17" y="3509420"/>
                <a:ext cx="900000" cy="900000"/>
              </a:xfrm>
              <a:prstGeom prst="ellipse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493155" y="358140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358140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8"/>
              <p:cNvSpPr/>
              <p:nvPr/>
            </p:nvSpPr>
            <p:spPr>
              <a:xfrm>
                <a:off x="7204295" y="349502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95" y="3495020"/>
                <a:ext cx="900000" cy="900000"/>
              </a:xfrm>
              <a:prstGeom prst="ellipse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676400" y="2275820"/>
            <a:ext cx="5818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</a:t>
            </a:r>
            <a:r>
              <a:rPr lang="en-US" sz="2800" dirty="0" smtClean="0"/>
              <a:t> simple </a:t>
            </a:r>
            <a:r>
              <a:rPr lang="en-US" sz="2800" dirty="0" err="1" smtClean="0"/>
              <a:t>regressor</a:t>
            </a:r>
            <a:r>
              <a:rPr lang="en-US" sz="2800" dirty="0" smtClean="0"/>
              <a:t>, e.g., a decision tree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082633" y="3418820"/>
                <a:ext cx="9559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633" y="3418820"/>
                <a:ext cx="955967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0600" y="3418820"/>
                <a:ext cx="6129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8820"/>
                <a:ext cx="61292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077200" y="3418820"/>
                <a:ext cx="6587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3418820"/>
                <a:ext cx="65870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79"/>
          <p:cNvCxnSpPr/>
          <p:nvPr/>
        </p:nvCxnSpPr>
        <p:spPr>
          <a:xfrm>
            <a:off x="228600" y="395222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79"/>
          <p:cNvCxnSpPr/>
          <p:nvPr/>
        </p:nvCxnSpPr>
        <p:spPr>
          <a:xfrm flipV="1">
            <a:off x="4350600" y="2812200"/>
            <a:ext cx="0" cy="5406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79"/>
          <p:cNvCxnSpPr/>
          <p:nvPr/>
        </p:nvCxnSpPr>
        <p:spPr>
          <a:xfrm>
            <a:off x="3224083" y="395222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79"/>
          <p:cNvCxnSpPr/>
          <p:nvPr/>
        </p:nvCxnSpPr>
        <p:spPr>
          <a:xfrm>
            <a:off x="4876800" y="395222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85"/>
          <p:cNvSpPr/>
          <p:nvPr/>
        </p:nvSpPr>
        <p:spPr>
          <a:xfrm>
            <a:off x="381001" y="4724400"/>
            <a:ext cx="8382000" cy="1752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1371600" y="5105400"/>
            <a:ext cx="5707800" cy="797399"/>
            <a:chOff x="1447800" y="4648200"/>
            <a:chExt cx="5707800" cy="7973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47800" y="4719935"/>
                  <a:ext cx="84439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00" y="4719935"/>
                  <a:ext cx="844398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18"/>
                <p:cNvSpPr>
                  <a:spLocks noChangeAspect="1"/>
                </p:cNvSpPr>
                <p:nvPr/>
              </p:nvSpPr>
              <p:spPr>
                <a:xfrm>
                  <a:off x="2209800" y="4725599"/>
                  <a:ext cx="720000" cy="720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oMath>
                    </m:oMathPara>
                  </a14:m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Oval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0" y="4725599"/>
                  <a:ext cx="720000" cy="720000"/>
                </a:xfrm>
                <a:prstGeom prst="ellipse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  <a:ln w="254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18"/>
                <p:cNvSpPr>
                  <a:spLocks noChangeAspect="1"/>
                </p:cNvSpPr>
                <p:nvPr/>
              </p:nvSpPr>
              <p:spPr>
                <a:xfrm>
                  <a:off x="4044798" y="4718999"/>
                  <a:ext cx="720000" cy="720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𝑘</m:t>
                            </m:r>
                          </m:sup>
                        </m:sSup>
                      </m:oMath>
                    </m:oMathPara>
                  </a14:m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Oval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4798" y="4718999"/>
                  <a:ext cx="720000" cy="720000"/>
                </a:xfrm>
                <a:prstGeom prst="ellipse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 w="254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18"/>
                <p:cNvSpPr>
                  <a:spLocks noChangeAspect="1"/>
                </p:cNvSpPr>
                <p:nvPr/>
              </p:nvSpPr>
              <p:spPr>
                <a:xfrm>
                  <a:off x="5843152" y="4714220"/>
                  <a:ext cx="720000" cy="720000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GB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𝐾</m:t>
                            </m:r>
                          </m:sup>
                        </m:sSup>
                      </m:oMath>
                    </m:oMathPara>
                  </a14:m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Oval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3152" y="4714220"/>
                  <a:ext cx="720000" cy="720000"/>
                </a:xfrm>
                <a:prstGeom prst="ellipse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  <a:ln w="254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79"/>
            <p:cNvCxnSpPr/>
            <p:nvPr/>
          </p:nvCxnSpPr>
          <p:spPr>
            <a:xfrm>
              <a:off x="2977998" y="5105400"/>
              <a:ext cx="477983" cy="44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407555" y="4724400"/>
              <a:ext cx="707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……</a:t>
              </a:r>
              <a:endParaRPr lang="en-US" sz="2800" dirty="0"/>
            </a:p>
          </p:txBody>
        </p:sp>
        <p:cxnSp>
          <p:nvCxnSpPr>
            <p:cNvPr id="42" name="Straight Arrow Connector 79"/>
            <p:cNvCxnSpPr/>
            <p:nvPr/>
          </p:nvCxnSpPr>
          <p:spPr>
            <a:xfrm>
              <a:off x="4782952" y="5105400"/>
              <a:ext cx="466097" cy="44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157754" y="4734580"/>
              <a:ext cx="7072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..….</a:t>
              </a:r>
              <a:endParaRPr lang="en-US" sz="2800" dirty="0"/>
            </a:p>
          </p:txBody>
        </p:sp>
        <p:cxnSp>
          <p:nvCxnSpPr>
            <p:cNvPr id="45" name="Straight Arrow Connector 79"/>
            <p:cNvCxnSpPr/>
            <p:nvPr/>
          </p:nvCxnSpPr>
          <p:spPr>
            <a:xfrm flipV="1">
              <a:off x="1682598" y="5105400"/>
              <a:ext cx="533400" cy="44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477000" y="4648200"/>
                  <a:ext cx="55104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4648200"/>
                  <a:ext cx="551048" cy="46166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79"/>
            <p:cNvCxnSpPr/>
            <p:nvPr/>
          </p:nvCxnSpPr>
          <p:spPr>
            <a:xfrm>
              <a:off x="6553200" y="5105400"/>
              <a:ext cx="602400" cy="44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Arrow Connector 79"/>
          <p:cNvCxnSpPr/>
          <p:nvPr/>
        </p:nvCxnSpPr>
        <p:spPr>
          <a:xfrm>
            <a:off x="4343400" y="4495800"/>
            <a:ext cx="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85800" y="5877580"/>
                <a:ext cx="7855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/>
                  <a:t>two level cascade: stronger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sz="2800" i="1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 smtClean="0"/>
                  <a:t>rapid convergence</a:t>
                </a:r>
                <a:endParaRPr lang="en-US" sz="28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877580"/>
                <a:ext cx="7855689" cy="523220"/>
              </a:xfrm>
              <a:prstGeom prst="rect">
                <a:avLst/>
              </a:prstGeom>
              <a:blipFill rotWithShape="1">
                <a:blip r:embed="rId16"/>
                <a:stretch>
                  <a:fillRect l="-388" t="-10465" r="-38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85"/>
          <p:cNvSpPr/>
          <p:nvPr/>
        </p:nvSpPr>
        <p:spPr>
          <a:xfrm>
            <a:off x="381000" y="1524000"/>
            <a:ext cx="8382001" cy="1666220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cxnSp>
        <p:nvCxnSpPr>
          <p:cNvPr id="67" name="Straight Arrow Connector 79"/>
          <p:cNvCxnSpPr/>
          <p:nvPr/>
        </p:nvCxnSpPr>
        <p:spPr>
          <a:xfrm>
            <a:off x="8127978" y="395222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79"/>
          <p:cNvCxnSpPr/>
          <p:nvPr/>
        </p:nvCxnSpPr>
        <p:spPr>
          <a:xfrm>
            <a:off x="1828800" y="395222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79"/>
          <p:cNvCxnSpPr/>
          <p:nvPr/>
        </p:nvCxnSpPr>
        <p:spPr>
          <a:xfrm>
            <a:off x="6500683" y="395222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1752600" y="3418820"/>
                <a:ext cx="635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418820"/>
                <a:ext cx="635046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6324600" y="3418820"/>
                <a:ext cx="10017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418820"/>
                <a:ext cx="1001749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3367200" y="762000"/>
                <a:ext cx="1890600" cy="2646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16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200" y="762000"/>
                <a:ext cx="1890600" cy="2646878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4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/>
      <p:bldP spid="44" grpId="0" animBg="1"/>
      <p:bldP spid="57" grpId="0"/>
      <p:bldP spid="59" grpId="0" animBg="1"/>
      <p:bldP spid="8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712129"/>
              </p:ext>
            </p:extLst>
          </p:nvPr>
        </p:nvGraphicFramePr>
        <p:xfrm>
          <a:off x="6172200" y="2286000"/>
          <a:ext cx="1371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1371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500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3.3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 between two levels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0760552"/>
                  </p:ext>
                </p:extLst>
              </p:nvPr>
            </p:nvGraphicFramePr>
            <p:xfrm>
              <a:off x="352393" y="2286000"/>
              <a:ext cx="4448207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22517"/>
                    <a:gridCol w="92569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#stages</a:t>
                          </a:r>
                          <a:r>
                            <a:rPr lang="en-US" sz="2800" baseline="0" dirty="0" smtClean="0"/>
                            <a:t> in top level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5000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#stages</a:t>
                          </a:r>
                          <a:r>
                            <a:rPr lang="en-US" sz="2800" baseline="0" dirty="0" smtClean="0"/>
                            <a:t> in bottom level</a:t>
                          </a:r>
                          <a:endParaRPr lang="en-US" sz="28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error 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smtClean="0">
                                      <a:latin typeface="Cambria Math"/>
                                      <a:ea typeface="Cambria Math"/>
                                    </a:rPr>
                                    <m:t>×</m:t>
                                  </m:r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−2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800" dirty="0" smtClean="0"/>
                            <a:t>)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5.2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0760552"/>
                  </p:ext>
                </p:extLst>
              </p:nvPr>
            </p:nvGraphicFramePr>
            <p:xfrm>
              <a:off x="352393" y="2286000"/>
              <a:ext cx="4448207" cy="1554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22517"/>
                    <a:gridCol w="925690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#stages</a:t>
                          </a:r>
                          <a:r>
                            <a:rPr lang="en-US" sz="2800" baseline="0" dirty="0" smtClean="0"/>
                            <a:t> in top level</a:t>
                          </a:r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5000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#stages</a:t>
                          </a:r>
                          <a:r>
                            <a:rPr lang="en-US" sz="2800" baseline="0" dirty="0" smtClean="0"/>
                            <a:t> in bottom level</a:t>
                          </a:r>
                          <a:endParaRPr lang="en-US" sz="28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1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73" t="-210588" r="-26298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5.2</a:t>
                          </a:r>
                          <a:endParaRPr lang="en-US" sz="28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Rectangle 85"/>
          <p:cNvSpPr/>
          <p:nvPr/>
        </p:nvSpPr>
        <p:spPr>
          <a:xfrm>
            <a:off x="6337479" y="2286000"/>
            <a:ext cx="1053921" cy="15341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685800" y="4191000"/>
                <a:ext cx="8001000" cy="6858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ctr">
                  <a:buNone/>
                </a:pPr>
                <a:r>
                  <a:rPr lang="en-US" sz="3200" dirty="0" smtClean="0"/>
                  <a:t>with the fixed number (5,000) of </a:t>
                </a:r>
                <a:r>
                  <a:rPr lang="en-US" sz="3200" dirty="0" err="1" smtClean="0"/>
                  <a:t>regressor</a:t>
                </a:r>
                <a:r>
                  <a:rPr lang="en-US" sz="3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sz="3200" i="1">
                            <a:latin typeface="Cambria Math"/>
                          </a:rPr>
                          <m:t>𝑘</m:t>
                        </m:r>
                      </m:sup>
                    </m:sSup>
                  </m:oMath>
                </a14:m>
                <a:endParaRPr lang="en-GB" sz="3200" dirty="0"/>
              </a:p>
              <a:p>
                <a:pPr marL="0" lvl="1" indent="0" algn="ctr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1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191000"/>
                <a:ext cx="8001000" cy="685800"/>
              </a:xfrm>
              <a:prstGeom prst="rect">
                <a:avLst/>
              </a:prstGeom>
              <a:blipFill rotWithShape="1">
                <a:blip r:embed="rId4"/>
                <a:stretch>
                  <a:fillRect l="-152" t="-9821" b="-15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351619"/>
              </p:ext>
            </p:extLst>
          </p:nvPr>
        </p:nvGraphicFramePr>
        <p:xfrm>
          <a:off x="7543800" y="2286000"/>
          <a:ext cx="1371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6.2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560290"/>
              </p:ext>
            </p:extLst>
          </p:nvPr>
        </p:nvGraphicFramePr>
        <p:xfrm>
          <a:off x="4800600" y="2286000"/>
          <a:ext cx="1371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100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50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4.5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76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Regressor</a:t>
            </a:r>
            <a:r>
              <a:rPr lang="en-US" dirty="0"/>
              <a:t>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val 18"/>
              <p:cNvSpPr/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val 18"/>
              <p:cNvSpPr/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2493155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p:sp>
        <p:nvSpPr>
          <p:cNvPr id="70" name="TextBox 69"/>
          <p:cNvSpPr txBox="1"/>
          <p:nvPr/>
        </p:nvSpPr>
        <p:spPr>
          <a:xfrm>
            <a:off x="5638800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val 18"/>
              <p:cNvSpPr/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9"/>
          <p:cNvCxnSpPr/>
          <p:nvPr/>
        </p:nvCxnSpPr>
        <p:spPr>
          <a:xfrm>
            <a:off x="2286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9"/>
          <p:cNvCxnSpPr/>
          <p:nvPr/>
        </p:nvCxnSpPr>
        <p:spPr>
          <a:xfrm>
            <a:off x="32240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9"/>
          <p:cNvCxnSpPr/>
          <p:nvPr/>
        </p:nvCxnSpPr>
        <p:spPr>
          <a:xfrm>
            <a:off x="4876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9"/>
          <p:cNvCxnSpPr/>
          <p:nvPr/>
        </p:nvCxnSpPr>
        <p:spPr>
          <a:xfrm>
            <a:off x="8127978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9"/>
          <p:cNvCxnSpPr/>
          <p:nvPr/>
        </p:nvCxnSpPr>
        <p:spPr>
          <a:xfrm>
            <a:off x="1828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5006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79"/>
          <p:cNvCxnSpPr/>
          <p:nvPr/>
        </p:nvCxnSpPr>
        <p:spPr>
          <a:xfrm>
            <a:off x="4350600" y="3124200"/>
            <a:ext cx="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/>
              <p:cNvSpPr txBox="1">
                <a:spLocks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What’s the structure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3200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endParaRPr lang="en-GB" sz="3200" dirty="0"/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>
                    <a:solidFill>
                      <a:srgbClr val="FF0000"/>
                    </a:solidFill>
                  </a:rPr>
                  <a:t>What are the features?</a:t>
                </a:r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How to select features?</a:t>
                </a:r>
                <a:endParaRPr lang="en-US" sz="3200" dirty="0"/>
              </a:p>
            </p:txBody>
          </p:sp>
        </mc:Choice>
        <mc:Fallback xmlns="">
          <p:sp>
            <p:nvSpPr>
              <p:cNvPr id="8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  <a:blipFill rotWithShape="1">
                <a:blip r:embed="rId11"/>
                <a:stretch>
                  <a:fillRect l="-2811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4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difference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410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Powerful on large training data</a:t>
            </a:r>
          </a:p>
          <a:p>
            <a:pPr marL="914400" lvl="1" indent="-514350"/>
            <a:endParaRPr lang="en-US" dirty="0"/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Extremely fast to compute</a:t>
            </a:r>
          </a:p>
          <a:p>
            <a:pPr marL="914400" lvl="1" indent="-514350"/>
            <a:r>
              <a:rPr lang="en-US" dirty="0" smtClean="0"/>
              <a:t>no need to warp image</a:t>
            </a:r>
          </a:p>
          <a:p>
            <a:pPr marL="914400" lvl="1" indent="-514350"/>
            <a:r>
              <a:rPr lang="en-US" dirty="0" smtClean="0"/>
              <a:t>just transform </a:t>
            </a:r>
            <a:r>
              <a:rPr lang="en-US" dirty="0"/>
              <a:t>pixel </a:t>
            </a:r>
            <a:r>
              <a:rPr lang="en-US" dirty="0" err="1" smtClean="0"/>
              <a:t>coord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399"/>
            <a:ext cx="28956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671816" y="3159684"/>
            <a:ext cx="201168" cy="193116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05600" y="3124200"/>
            <a:ext cx="201168" cy="193116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39000" y="4114800"/>
            <a:ext cx="201168" cy="193116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266432" y="3733800"/>
            <a:ext cx="201168" cy="193116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486400" y="5257800"/>
            <a:ext cx="4038600" cy="558230"/>
            <a:chOff x="5410200" y="5257800"/>
            <a:chExt cx="4038600" cy="5582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410200" y="5257800"/>
                  <a:ext cx="4038600" cy="558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𝑙𝑒𝑓𝑡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𝑒𝑦𝑒</m:t>
                            </m:r>
                          </m:sub>
                        </m:sSub>
                        <m:r>
                          <a:rPr lang="en-US" sz="2800" i="1" smtClean="0">
                            <a:latin typeface="Cambria Math"/>
                            <a:ea typeface="Cambria Math"/>
                          </a:rPr>
                          <m:t>≈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𝑟𝑖𝑔h𝑡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𝑒𝑦𝑒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0200" y="5257800"/>
                  <a:ext cx="4038600" cy="55823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Oval 17"/>
            <p:cNvSpPr/>
            <p:nvPr/>
          </p:nvSpPr>
          <p:spPr>
            <a:xfrm>
              <a:off x="5513832" y="5445684"/>
              <a:ext cx="201168" cy="19311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34000" y="5791200"/>
            <a:ext cx="4038600" cy="556434"/>
            <a:chOff x="5257800" y="5791200"/>
            <a:chExt cx="4038600" cy="5564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257800" y="5791200"/>
                  <a:ext cx="4038600" cy="556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𝑚𝑜𝑢𝑡h</m:t>
                            </m:r>
                          </m:sub>
                        </m:sSub>
                        <m:r>
                          <a:rPr lang="en-US" sz="2800" i="1" smtClean="0">
                            <a:latin typeface="Cambria Math"/>
                            <a:ea typeface="Cambria Math"/>
                          </a:rPr>
                          <m:t>≫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𝑛𝑜𝑠𝑒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/>
                              </a:rPr>
                              <m:t>𝑡𝑖𝑝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5791200"/>
                  <a:ext cx="4038600" cy="55643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/>
            <p:cNvSpPr/>
            <p:nvPr/>
          </p:nvSpPr>
          <p:spPr>
            <a:xfrm>
              <a:off x="5513832" y="5943600"/>
              <a:ext cx="201168" cy="19311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27085" y="2286000"/>
            <a:ext cx="56641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[</a:t>
            </a:r>
            <a:r>
              <a:rPr lang="en-US" sz="2400" dirty="0" err="1"/>
              <a:t>Ozuysal</a:t>
            </a:r>
            <a:r>
              <a:rPr lang="en-US" sz="2400" dirty="0"/>
              <a:t> </a:t>
            </a:r>
            <a:r>
              <a:rPr lang="en-US" sz="2400" dirty="0" smtClean="0"/>
              <a:t>et. </a:t>
            </a:r>
            <a:r>
              <a:rPr lang="en-US" sz="2400" dirty="0"/>
              <a:t>a</a:t>
            </a:r>
            <a:r>
              <a:rPr lang="en-US" sz="2400" dirty="0" smtClean="0"/>
              <a:t>l. 2010], key point recognition</a:t>
            </a:r>
          </a:p>
          <a:p>
            <a:r>
              <a:rPr lang="en-US" sz="2400" dirty="0"/>
              <a:t>[Dollar et. al</a:t>
            </a:r>
            <a:r>
              <a:rPr lang="en-US" sz="2400" dirty="0" smtClean="0"/>
              <a:t>. 2010], object pose estimation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Shotton</a:t>
            </a:r>
            <a:r>
              <a:rPr lang="en-US" sz="2400" dirty="0" smtClean="0"/>
              <a:t> </a:t>
            </a:r>
            <a:r>
              <a:rPr lang="en-US" sz="2400" dirty="0"/>
              <a:t>et. al</a:t>
            </a:r>
            <a:r>
              <a:rPr lang="en-US" sz="2400" dirty="0" smtClean="0"/>
              <a:t>. 2011], body part recognition</a:t>
            </a:r>
          </a:p>
          <a:p>
            <a:r>
              <a:rPr lang="en-US" sz="24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506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index pixels?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410200"/>
                <a:ext cx="8229600" cy="1219200"/>
              </a:xfrm>
            </p:spPr>
            <p:txBody>
              <a:bodyPr/>
              <a:lstStyle/>
              <a:p>
                <a:r>
                  <a:rPr lang="en-US" dirty="0" smtClean="0"/>
                  <a:t>Global coordinate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in (normalized) image</a:t>
                </a:r>
              </a:p>
              <a:p>
                <a:r>
                  <a:rPr lang="en-US" dirty="0"/>
                  <a:t>Sensitive to </a:t>
                </a:r>
                <a:r>
                  <a:rPr lang="en-US" dirty="0" smtClean="0"/>
                  <a:t>personal variations in face shape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410200"/>
                <a:ext cx="8229600" cy="1219200"/>
              </a:xfrm>
              <a:blipFill rotWithShape="1">
                <a:blip r:embed="rId3"/>
                <a:stretch>
                  <a:fillRect l="-1630" t="-6000" r="-1407" b="-1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33"/>
          <p:cNvGrpSpPr/>
          <p:nvPr/>
        </p:nvGrpSpPr>
        <p:grpSpPr>
          <a:xfrm>
            <a:off x="1295400" y="1415555"/>
            <a:ext cx="6282025" cy="3886200"/>
            <a:chOff x="4418099" y="1447800"/>
            <a:chExt cx="3691225" cy="2175290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"/>
            <a:stretch/>
          </p:blipFill>
          <p:spPr bwMode="auto">
            <a:xfrm>
              <a:off x="6303272" y="1447800"/>
              <a:ext cx="1806052" cy="2175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099" y="1456853"/>
              <a:ext cx="180975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6"/>
            <p:cNvGrpSpPr/>
            <p:nvPr/>
          </p:nvGrpSpPr>
          <p:grpSpPr>
            <a:xfrm>
              <a:off x="4875299" y="2066451"/>
              <a:ext cx="1066800" cy="1099457"/>
              <a:chOff x="5029200" y="2133600"/>
              <a:chExt cx="1066800" cy="1099457"/>
            </a:xfrm>
          </p:grpSpPr>
          <p:cxnSp>
            <p:nvCxnSpPr>
              <p:cNvPr id="28" name="Straight Arrow Connector 7"/>
              <p:cNvCxnSpPr/>
              <p:nvPr/>
            </p:nvCxnSpPr>
            <p:spPr>
              <a:xfrm>
                <a:off x="5029200" y="2732314"/>
                <a:ext cx="1066800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8"/>
              <p:cNvCxnSpPr/>
              <p:nvPr/>
            </p:nvCxnSpPr>
            <p:spPr>
              <a:xfrm flipV="1">
                <a:off x="5562600" y="2133600"/>
                <a:ext cx="0" cy="1099457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9"/>
            <p:cNvGrpSpPr/>
            <p:nvPr/>
          </p:nvGrpSpPr>
          <p:grpSpPr>
            <a:xfrm>
              <a:off x="6694670" y="2039234"/>
              <a:ext cx="1066800" cy="1099457"/>
              <a:chOff x="5029200" y="2133600"/>
              <a:chExt cx="1066800" cy="1099457"/>
            </a:xfrm>
          </p:grpSpPr>
          <p:cxnSp>
            <p:nvCxnSpPr>
              <p:cNvPr id="26" name="Straight Arrow Connector 10"/>
              <p:cNvCxnSpPr/>
              <p:nvPr/>
            </p:nvCxnSpPr>
            <p:spPr>
              <a:xfrm>
                <a:off x="5029200" y="2732314"/>
                <a:ext cx="1066800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11"/>
              <p:cNvCxnSpPr/>
              <p:nvPr/>
            </p:nvCxnSpPr>
            <p:spPr>
              <a:xfrm flipV="1">
                <a:off x="5562600" y="2133600"/>
                <a:ext cx="0" cy="1099457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12"/>
            <p:cNvSpPr/>
            <p:nvPr/>
          </p:nvSpPr>
          <p:spPr>
            <a:xfrm>
              <a:off x="4929726" y="2904652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17"/>
            <p:cNvSpPr/>
            <p:nvPr/>
          </p:nvSpPr>
          <p:spPr>
            <a:xfrm>
              <a:off x="5103898" y="2305918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18"/>
            <p:cNvSpPr/>
            <p:nvPr/>
          </p:nvSpPr>
          <p:spPr>
            <a:xfrm>
              <a:off x="6771401" y="2882876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19"/>
            <p:cNvSpPr/>
            <p:nvPr/>
          </p:nvSpPr>
          <p:spPr>
            <a:xfrm>
              <a:off x="6912919" y="2273260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762737" y="5072152"/>
                <a:ext cx="1571263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5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1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737" y="5072152"/>
                <a:ext cx="1571263" cy="18620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3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indexed pixels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5410200"/>
                <a:ext cx="8915400" cy="1219200"/>
              </a:xfrm>
            </p:spPr>
            <p:txBody>
              <a:bodyPr>
                <a:noAutofit/>
              </a:bodyPr>
              <a:lstStyle/>
              <a:p>
                <a:pPr marL="285750" indent="-285750"/>
                <a:r>
                  <a:rPr lang="en-US" dirty="0"/>
                  <a:t>Relative to current shape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altLang="zh-CN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i="1">
                        <a:latin typeface="Cambria Math"/>
                      </a:rPr>
                      <m:t>𝑥</m:t>
                    </m:r>
                    <m:r>
                      <a:rPr lang="en-US" i="1">
                        <a:latin typeface="Cambria Math"/>
                      </a:rPr>
                      <m:t>,∆</m:t>
                    </m:r>
                    <m:r>
                      <a:rPr lang="en-US" altLang="zh-CN" i="1">
                        <a:latin typeface="Cambria Math"/>
                        <a:ea typeface="Cambria Math"/>
                      </a:rPr>
                      <m:t>𝑦</m:t>
                    </m:r>
                    <m:r>
                      <a:rPr lang="en-US" i="1">
                        <a:latin typeface="Cambria Math"/>
                      </a:rPr>
                      <m:t>, </m:t>
                    </m:r>
                    <m:r>
                      <a:rPr lang="en-US" i="1">
                        <a:latin typeface="Cambria Math"/>
                      </a:rPr>
                      <m:t>𝑛𝑒𝑎𝑟𝑒𝑠𝑡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  <m:r>
                      <a:rPr lang="en-US" i="1">
                        <a:latin typeface="Cambria Math"/>
                      </a:rPr>
                      <m:t>𝑝𝑜𝑖𝑛𝑡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marL="285750" indent="-285750"/>
                <a:r>
                  <a:rPr lang="en-US" dirty="0"/>
                  <a:t>More robust to </a:t>
                </a:r>
                <a:r>
                  <a:rPr lang="en-US" dirty="0" smtClean="0"/>
                  <a:t>personal geometry variations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5410200"/>
                <a:ext cx="8915400" cy="1219200"/>
              </a:xfrm>
              <a:blipFill rotWithShape="1">
                <a:blip r:embed="rId3"/>
                <a:stretch>
                  <a:fillRect l="-1573" t="-6000" b="-1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33"/>
          <p:cNvGrpSpPr/>
          <p:nvPr/>
        </p:nvGrpSpPr>
        <p:grpSpPr>
          <a:xfrm>
            <a:off x="1295400" y="1415555"/>
            <a:ext cx="6282025" cy="3886200"/>
            <a:chOff x="4418099" y="1447800"/>
            <a:chExt cx="3691225" cy="2175290"/>
          </a:xfrm>
        </p:grpSpPr>
        <p:pic>
          <p:nvPicPr>
            <p:cNvPr id="18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6"/>
            <a:stretch/>
          </p:blipFill>
          <p:spPr bwMode="auto">
            <a:xfrm>
              <a:off x="6303272" y="1447800"/>
              <a:ext cx="1806052" cy="2175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099" y="1456853"/>
              <a:ext cx="1809750" cy="2143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0" name="Group 6"/>
            <p:cNvGrpSpPr/>
            <p:nvPr/>
          </p:nvGrpSpPr>
          <p:grpSpPr>
            <a:xfrm>
              <a:off x="5000161" y="2233598"/>
              <a:ext cx="531684" cy="500744"/>
              <a:chOff x="5154062" y="2300747"/>
              <a:chExt cx="531684" cy="500744"/>
            </a:xfrm>
          </p:grpSpPr>
          <p:cxnSp>
            <p:nvCxnSpPr>
              <p:cNvPr id="28" name="Straight Arrow Connector 7"/>
              <p:cNvCxnSpPr/>
              <p:nvPr/>
            </p:nvCxnSpPr>
            <p:spPr>
              <a:xfrm>
                <a:off x="5154062" y="2545874"/>
                <a:ext cx="531684" cy="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8"/>
              <p:cNvCxnSpPr/>
              <p:nvPr/>
            </p:nvCxnSpPr>
            <p:spPr>
              <a:xfrm flipV="1">
                <a:off x="5428278" y="2300747"/>
                <a:ext cx="0" cy="500744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12"/>
            <p:cNvSpPr/>
            <p:nvPr/>
          </p:nvSpPr>
          <p:spPr>
            <a:xfrm>
              <a:off x="4944351" y="2830737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17"/>
            <p:cNvSpPr/>
            <p:nvPr/>
          </p:nvSpPr>
          <p:spPr>
            <a:xfrm>
              <a:off x="5089709" y="2222346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18"/>
            <p:cNvSpPr/>
            <p:nvPr/>
          </p:nvSpPr>
          <p:spPr>
            <a:xfrm>
              <a:off x="6835895" y="2862137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19"/>
            <p:cNvSpPr/>
            <p:nvPr/>
          </p:nvSpPr>
          <p:spPr>
            <a:xfrm>
              <a:off x="6880669" y="2233598"/>
              <a:ext cx="100584" cy="9655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10098" y="5330453"/>
                <a:ext cx="1271502" cy="1679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</m:oMath>
                  </m:oMathPara>
                </a14:m>
                <a:endParaRPr lang="en-US" sz="1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098" y="5330453"/>
                <a:ext cx="1271502" cy="16799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7"/>
          <p:cNvCxnSpPr/>
          <p:nvPr/>
        </p:nvCxnSpPr>
        <p:spPr>
          <a:xfrm>
            <a:off x="5343537" y="3257324"/>
            <a:ext cx="904863" cy="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8"/>
          <p:cNvCxnSpPr/>
          <p:nvPr/>
        </p:nvCxnSpPr>
        <p:spPr>
          <a:xfrm flipV="1">
            <a:off x="5810220" y="2819400"/>
            <a:ext cx="0" cy="894589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7"/>
          <p:cNvCxnSpPr/>
          <p:nvPr/>
        </p:nvCxnSpPr>
        <p:spPr>
          <a:xfrm>
            <a:off x="1990737" y="4114800"/>
            <a:ext cx="904863" cy="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8"/>
          <p:cNvCxnSpPr/>
          <p:nvPr/>
        </p:nvCxnSpPr>
        <p:spPr>
          <a:xfrm flipV="1">
            <a:off x="2457420" y="3677411"/>
            <a:ext cx="0" cy="894589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7"/>
          <p:cNvCxnSpPr/>
          <p:nvPr/>
        </p:nvCxnSpPr>
        <p:spPr>
          <a:xfrm>
            <a:off x="5257800" y="4191000"/>
            <a:ext cx="904863" cy="0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"/>
          <p:cNvCxnSpPr/>
          <p:nvPr/>
        </p:nvCxnSpPr>
        <p:spPr>
          <a:xfrm flipV="1">
            <a:off x="5724483" y="3753611"/>
            <a:ext cx="0" cy="894589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0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Tree based </a:t>
                </a:r>
                <a:r>
                  <a:rPr lang="en-US" dirty="0" err="1" smtClean="0"/>
                  <a:t>regressor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21268"/>
                <a:ext cx="7988866" cy="200773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Node split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𝑓𝑒𝑎𝑡𝑢𝑟𝑒</m:t>
                    </m:r>
                    <m:r>
                      <a:rPr lang="en-US" i="1" dirty="0" smtClean="0">
                        <a:latin typeface="Cambria Math"/>
                      </a:rPr>
                      <m:t> &gt; </m:t>
                    </m:r>
                    <m:r>
                      <a:rPr lang="en-US" i="1" dirty="0" smtClean="0">
                        <a:latin typeface="Cambria Math"/>
                      </a:rPr>
                      <m:t>𝑡h𝑟𝑒𝑠h𝑜𝑙𝑑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select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𝑓𝑒𝑎𝑡𝑢𝑟𝑒</m:t>
                    </m:r>
                    <m:r>
                      <a:rPr lang="en-US" b="0" i="1" dirty="0" smtClean="0">
                        <a:latin typeface="Cambria Math"/>
                      </a:rPr>
                      <m:t>,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𝑡h𝑟𝑒𝑠h𝑜𝑙𝑑</m:t>
                    </m:r>
                    <m:r>
                      <a:rPr lang="en-US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to maximize the variance reduction after split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21268"/>
                <a:ext cx="7988866" cy="2007732"/>
              </a:xfrm>
              <a:blipFill rotWithShape="1">
                <a:blip r:embed="rId4"/>
                <a:stretch>
                  <a:fillRect l="-1678" t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381000" y="5037587"/>
            <a:ext cx="714380" cy="574680"/>
            <a:chOff x="2252646" y="1983412"/>
            <a:chExt cx="357190" cy="287340"/>
          </a:xfrm>
        </p:grpSpPr>
        <p:cxnSp>
          <p:nvCxnSpPr>
            <p:cNvPr id="45" name="Straight Connector 44"/>
            <p:cNvCxnSpPr/>
            <p:nvPr/>
          </p:nvCxnSpPr>
          <p:spPr>
            <a:xfrm rot="5400000">
              <a:off x="2228479" y="2139192"/>
              <a:ext cx="262393" cy="726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 rot="5400000">
              <a:off x="2333641" y="2204518"/>
              <a:ext cx="131015" cy="145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 rot="5400000">
              <a:off x="2338546" y="2171765"/>
              <a:ext cx="196522" cy="145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 rot="5400000">
              <a:off x="2377656" y="2171765"/>
              <a:ext cx="196522" cy="145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 rot="5400000">
              <a:off x="2497197" y="2253649"/>
              <a:ext cx="32754" cy="145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>
            <a:xfrm rot="5400000">
              <a:off x="2420943" y="2139011"/>
              <a:ext cx="262029" cy="145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 rot="5400000">
              <a:off x="2223394" y="2171765"/>
              <a:ext cx="196522" cy="145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>
            <a:xfrm rot="5400000">
              <a:off x="2217764" y="2204518"/>
              <a:ext cx="131015" cy="1452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2110100" y="2125958"/>
              <a:ext cx="286544" cy="1452"/>
            </a:xfrm>
            <a:prstGeom prst="straightConnector1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  <a:tailEnd type="triangle" w="sm" len="sm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>
            <a:xfrm>
              <a:off x="2252646" y="2269956"/>
              <a:ext cx="357190" cy="796"/>
            </a:xfrm>
            <a:prstGeom prst="straightConnector1">
              <a:avLst/>
            </a:prstGeom>
            <a:noFill/>
            <a:ln w="9525" cap="rnd" cmpd="sng" algn="ctr">
              <a:solidFill>
                <a:sysClr val="windowText" lastClr="000000"/>
              </a:solidFill>
              <a:prstDash val="solid"/>
              <a:tailEnd type="triangle" w="sm" len="sm"/>
            </a:ln>
            <a:effectLst/>
          </p:spPr>
        </p:cxn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388" y="3402467"/>
            <a:ext cx="18097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Oval 73"/>
          <p:cNvSpPr/>
          <p:nvPr/>
        </p:nvSpPr>
        <p:spPr>
          <a:xfrm>
            <a:off x="6416013" y="4850258"/>
            <a:ext cx="100584" cy="9655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6601071" y="4164436"/>
            <a:ext cx="100584" cy="9655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7941302" y="3555861"/>
                <a:ext cx="545534" cy="426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302" y="3555861"/>
                <a:ext cx="545534" cy="4265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7941302" y="5251675"/>
                <a:ext cx="544380" cy="426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302" y="5251675"/>
                <a:ext cx="544380" cy="426527"/>
              </a:xfrm>
              <a:prstGeom prst="rect">
                <a:avLst/>
              </a:prstGeom>
              <a:blipFill rotWithShape="1">
                <a:blip r:embed="rId7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/>
          <p:cNvCxnSpPr>
            <a:stCxn id="76" idx="1"/>
          </p:cNvCxnSpPr>
          <p:nvPr/>
        </p:nvCxnSpPr>
        <p:spPr>
          <a:xfrm flipH="1">
            <a:off x="6701656" y="3769125"/>
            <a:ext cx="1239646" cy="39531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7" idx="1"/>
          </p:cNvCxnSpPr>
          <p:nvPr/>
        </p:nvCxnSpPr>
        <p:spPr>
          <a:xfrm flipH="1" flipV="1">
            <a:off x="6516598" y="4964978"/>
            <a:ext cx="1424704" cy="4999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7162220" y="4755295"/>
            <a:ext cx="100584" cy="96558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7105835" y="4543944"/>
            <a:ext cx="100584" cy="96558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8446066" y="3935369"/>
                <a:ext cx="545534" cy="426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066" y="3935369"/>
                <a:ext cx="545534" cy="42652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446066" y="4718275"/>
                <a:ext cx="544380" cy="426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6066" y="4718275"/>
                <a:ext cx="544380" cy="426527"/>
              </a:xfrm>
              <a:prstGeom prst="rect">
                <a:avLst/>
              </a:prstGeom>
              <a:blipFill rotWithShape="1">
                <a:blip r:embed="rId9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/>
          <p:cNvCxnSpPr>
            <a:stCxn id="70" idx="1"/>
          </p:cNvCxnSpPr>
          <p:nvPr/>
        </p:nvCxnSpPr>
        <p:spPr>
          <a:xfrm flipH="1">
            <a:off x="7206420" y="4148633"/>
            <a:ext cx="1239646" cy="39531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1" idx="1"/>
          </p:cNvCxnSpPr>
          <p:nvPr/>
        </p:nvCxnSpPr>
        <p:spPr>
          <a:xfrm flipH="1" flipV="1">
            <a:off x="7321480" y="4850258"/>
            <a:ext cx="1124586" cy="812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1066800" y="3124200"/>
            <a:ext cx="4114800" cy="2564267"/>
            <a:chOff x="1135376" y="3304427"/>
            <a:chExt cx="4114800" cy="2564267"/>
          </a:xfrm>
        </p:grpSpPr>
        <p:cxnSp>
          <p:nvCxnSpPr>
            <p:cNvPr id="4" name="Straight Connector 3"/>
            <p:cNvCxnSpPr>
              <a:stCxn id="18" idx="3"/>
              <a:endCxn id="19" idx="0"/>
            </p:cNvCxnSpPr>
            <p:nvPr/>
          </p:nvCxnSpPr>
          <p:spPr>
            <a:xfrm rot="5400000">
              <a:off x="2167483" y="3641583"/>
              <a:ext cx="259170" cy="844006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" name="Straight Connector 4"/>
            <p:cNvCxnSpPr>
              <a:stCxn id="18" idx="5"/>
              <a:endCxn id="20" idx="0"/>
            </p:cNvCxnSpPr>
            <p:nvPr/>
          </p:nvCxnSpPr>
          <p:spPr>
            <a:xfrm rot="16200000" flipH="1">
              <a:off x="2997101" y="3764917"/>
              <a:ext cx="259170" cy="597338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" name="Straight Connector 5"/>
            <p:cNvCxnSpPr>
              <a:stCxn id="19" idx="3"/>
              <a:endCxn id="24" idx="0"/>
            </p:cNvCxnSpPr>
            <p:nvPr/>
          </p:nvCxnSpPr>
          <p:spPr>
            <a:xfrm rot="5400000">
              <a:off x="1512945" y="4332605"/>
              <a:ext cx="315572" cy="299724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" name="Straight Connector 6"/>
            <p:cNvCxnSpPr>
              <a:stCxn id="19" idx="5"/>
              <a:endCxn id="28" idx="0"/>
            </p:cNvCxnSpPr>
            <p:nvPr/>
          </p:nvCxnSpPr>
          <p:spPr>
            <a:xfrm rot="16200000" flipH="1">
              <a:off x="1924410" y="4329809"/>
              <a:ext cx="315572" cy="305314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" name="Straight Connector 7"/>
            <p:cNvCxnSpPr>
              <a:stCxn id="20" idx="3"/>
              <a:endCxn id="21" idx="0"/>
            </p:cNvCxnSpPr>
            <p:nvPr/>
          </p:nvCxnSpPr>
          <p:spPr>
            <a:xfrm rot="5400000">
              <a:off x="2973550" y="4242920"/>
              <a:ext cx="315572" cy="479093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" name="Straight Connector 8"/>
            <p:cNvCxnSpPr>
              <a:stCxn id="20" idx="5"/>
              <a:endCxn id="22" idx="0"/>
            </p:cNvCxnSpPr>
            <p:nvPr/>
          </p:nvCxnSpPr>
          <p:spPr>
            <a:xfrm rot="16200000" flipH="1">
              <a:off x="3537471" y="4267037"/>
              <a:ext cx="315572" cy="430857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" name="Straight Connector 9"/>
            <p:cNvCxnSpPr>
              <a:stCxn id="22" idx="5"/>
            </p:cNvCxnSpPr>
            <p:nvPr/>
          </p:nvCxnSpPr>
          <p:spPr>
            <a:xfrm rot="16200000" flipH="1">
              <a:off x="3913730" y="4823190"/>
              <a:ext cx="356840" cy="253983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>
              <a:stCxn id="21" idx="5"/>
              <a:endCxn id="27" idx="0"/>
            </p:cNvCxnSpPr>
            <p:nvPr/>
          </p:nvCxnSpPr>
          <p:spPr>
            <a:xfrm rot="16200000" flipH="1">
              <a:off x="2894833" y="4823191"/>
              <a:ext cx="356840" cy="253982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>
              <a:stCxn id="24" idx="5"/>
              <a:endCxn id="25" idx="0"/>
            </p:cNvCxnSpPr>
            <p:nvPr/>
          </p:nvCxnSpPr>
          <p:spPr>
            <a:xfrm rot="16200000" flipH="1">
              <a:off x="1523913" y="4823190"/>
              <a:ext cx="356840" cy="253983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" name="Straight Connector 12"/>
            <p:cNvCxnSpPr>
              <a:stCxn id="24" idx="3"/>
              <a:endCxn id="29" idx="0"/>
            </p:cNvCxnSpPr>
            <p:nvPr/>
          </p:nvCxnSpPr>
          <p:spPr>
            <a:xfrm rot="5400000">
              <a:off x="1160985" y="4823191"/>
              <a:ext cx="356840" cy="253983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4" name="Straight Connector 13"/>
            <p:cNvCxnSpPr>
              <a:stCxn id="21" idx="3"/>
              <a:endCxn id="23" idx="0"/>
            </p:cNvCxnSpPr>
            <p:nvPr/>
          </p:nvCxnSpPr>
          <p:spPr>
            <a:xfrm rot="5400000">
              <a:off x="2531905" y="4823191"/>
              <a:ext cx="356840" cy="253983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5" name="Straight Connector 14"/>
            <p:cNvCxnSpPr>
              <a:stCxn id="22" idx="3"/>
              <a:endCxn id="26" idx="0"/>
            </p:cNvCxnSpPr>
            <p:nvPr/>
          </p:nvCxnSpPr>
          <p:spPr>
            <a:xfrm rot="5400000">
              <a:off x="3550802" y="4823191"/>
              <a:ext cx="356840" cy="253982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>
              <a:stCxn id="23" idx="3"/>
              <a:endCxn id="30" idx="0"/>
            </p:cNvCxnSpPr>
            <p:nvPr/>
          </p:nvCxnSpPr>
          <p:spPr>
            <a:xfrm rot="5400000">
              <a:off x="2252272" y="5438034"/>
              <a:ext cx="454510" cy="98667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7" name="Straight Connector 16"/>
            <p:cNvCxnSpPr>
              <a:stCxn id="23" idx="5"/>
              <a:endCxn id="31" idx="0"/>
            </p:cNvCxnSpPr>
            <p:nvPr/>
          </p:nvCxnSpPr>
          <p:spPr>
            <a:xfrm rot="16200000" flipH="1">
              <a:off x="2460817" y="5437100"/>
              <a:ext cx="454510" cy="100531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8" name="Oval 17"/>
            <p:cNvSpPr/>
            <p:nvPr/>
          </p:nvSpPr>
          <p:spPr>
            <a:xfrm>
              <a:off x="2696508" y="3802492"/>
              <a:ext cx="154072" cy="154072"/>
            </a:xfrm>
            <a:prstGeom prst="ellips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98029" y="4193171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348319" y="4193171"/>
              <a:ext cx="154072" cy="154072"/>
            </a:xfrm>
            <a:prstGeom prst="ellips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814753" y="4640253"/>
              <a:ext cx="154072" cy="154072"/>
            </a:xfrm>
            <a:prstGeom prst="ellips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33650" y="4640253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506296" y="5128603"/>
              <a:ext cx="154072" cy="154072"/>
            </a:xfrm>
            <a:prstGeom prst="ellips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443832" y="4640253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752288" y="5128603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525195" y="5128603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123207" y="5128603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157817" y="4640253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35376" y="5128603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353157" y="5714622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661301" y="5714622"/>
              <a:ext cx="154072" cy="154072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2" name="Straight Connector 31"/>
            <p:cNvCxnSpPr>
              <a:stCxn id="25" idx="3"/>
              <a:endCxn id="34" idx="0"/>
            </p:cNvCxnSpPr>
            <p:nvPr/>
          </p:nvCxnSpPr>
          <p:spPr>
            <a:xfrm rot="5400000">
              <a:off x="1497655" y="5437424"/>
              <a:ext cx="454510" cy="99885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3" name="Straight Connector 32"/>
            <p:cNvCxnSpPr>
              <a:stCxn id="25" idx="5"/>
              <a:endCxn id="35" idx="0"/>
            </p:cNvCxnSpPr>
            <p:nvPr/>
          </p:nvCxnSpPr>
          <p:spPr>
            <a:xfrm rot="16200000" flipH="1">
              <a:off x="1706200" y="5437710"/>
              <a:ext cx="454510" cy="99313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34" name="Oval 33"/>
            <p:cNvSpPr/>
            <p:nvPr/>
          </p:nvSpPr>
          <p:spPr>
            <a:xfrm>
              <a:off x="1597930" y="5714622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075" y="5714622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0" name="Straight Arrow Connector 39"/>
            <p:cNvCxnSpPr>
              <a:endCxn id="18" idx="0"/>
            </p:cNvCxnSpPr>
            <p:nvPr/>
          </p:nvCxnSpPr>
          <p:spPr bwMode="auto">
            <a:xfrm rot="5400000">
              <a:off x="2662601" y="3691549"/>
              <a:ext cx="221886" cy="1588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18" idx="5"/>
              <a:endCxn id="20" idx="0"/>
            </p:cNvCxnSpPr>
            <p:nvPr/>
          </p:nvCxnSpPr>
          <p:spPr bwMode="auto">
            <a:xfrm rot="16200000" flipH="1">
              <a:off x="2997101" y="3764917"/>
              <a:ext cx="259170" cy="597338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20" idx="3"/>
              <a:endCxn id="21" idx="0"/>
            </p:cNvCxnSpPr>
            <p:nvPr/>
          </p:nvCxnSpPr>
          <p:spPr bwMode="auto">
            <a:xfrm rot="5400000">
              <a:off x="2973550" y="4242920"/>
              <a:ext cx="315573" cy="479093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42"/>
            <p:cNvCxnSpPr>
              <a:stCxn id="21" idx="3"/>
              <a:endCxn id="23" idx="0"/>
            </p:cNvCxnSpPr>
            <p:nvPr/>
          </p:nvCxnSpPr>
          <p:spPr bwMode="auto">
            <a:xfrm rot="5400000">
              <a:off x="2531904" y="4823190"/>
              <a:ext cx="356841" cy="253984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>
              <a:stCxn id="23" idx="5"/>
              <a:endCxn id="31" idx="0"/>
            </p:cNvCxnSpPr>
            <p:nvPr/>
          </p:nvCxnSpPr>
          <p:spPr bwMode="auto">
            <a:xfrm rot="16200000" flipH="1">
              <a:off x="2460816" y="5437101"/>
              <a:ext cx="454510" cy="100532"/>
            </a:xfrm>
            <a:prstGeom prst="straightConnector1">
              <a:avLst/>
            </a:prstGeom>
            <a:solidFill>
              <a:srgbClr val="999999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2133600" y="3304427"/>
                  <a:ext cx="1808637" cy="426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&gt;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?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3304427"/>
                  <a:ext cx="1808637" cy="42652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3435577" y="3990227"/>
                  <a:ext cx="1814599" cy="4265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&gt;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?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577" y="3990227"/>
                  <a:ext cx="1814599" cy="42652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Oval 83"/>
            <p:cNvSpPr/>
            <p:nvPr/>
          </p:nvSpPr>
          <p:spPr>
            <a:xfrm>
              <a:off x="4189328" y="5106694"/>
              <a:ext cx="154072" cy="15407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25804" y="5943600"/>
            <a:ext cx="8537196" cy="930126"/>
            <a:chOff x="42931" y="5867400"/>
            <a:chExt cx="8537196" cy="9301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42931" y="5867400"/>
                  <a:ext cx="6434069" cy="9301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CN" sz="20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/>
                                <a:ea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/>
                                <a:ea typeface="Cambria Math"/>
                              </a:rPr>
                              <m:t>𝑙𝑒𝑎𝑓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/>
                          </a:rPr>
                          <m:t>=</m:t>
                        </m:r>
                        <m:func>
                          <m:funcPr>
                            <m:ctrlPr>
                              <a:rPr lang="en-US" altLang="zh-CN" sz="2000" i="1">
                                <a:latin typeface="Cambria Math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sz="2000" i="1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000">
                                    <a:latin typeface="Cambria Math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altLang="zh-CN" sz="20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US" altLang="zh-CN" sz="2000" b="0" i="1" smtClean="0">
                                    <a:latin typeface="Cambria Math"/>
                                    <a:ea typeface="Cambria Math"/>
                                  </a:rPr>
                                  <m:t>𝑆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CN" sz="2000" i="1" smtClean="0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CN" sz="2000" b="0" i="1" smtClean="0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en-US" altLang="zh-CN" sz="2000" b="0" i="1" smtClean="0">
                                    <a:latin typeface="Cambria Math"/>
                                    <a:ea typeface="Cambria Math"/>
                                  </a:rPr>
                                  <m:t>∈</m:t>
                                </m:r>
                                <m:r>
                                  <a:rPr lang="en-US" altLang="zh-CN" sz="2000" b="0" i="1" smtClean="0">
                                    <a:latin typeface="Cambria Math"/>
                                    <a:ea typeface="Cambria Math"/>
                                  </a:rPr>
                                  <m:t>𝑙𝑒𝑎𝑓</m:t>
                                </m:r>
                              </m:sub>
                              <m:sup/>
                              <m:e>
                                <m:r>
                                  <a:rPr lang="en-US" altLang="zh-CN" sz="2000" b="0" i="1" smtClean="0">
                                    <a:latin typeface="Cambria Math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/>
                                    <a:ea typeface="Cambria Math"/>
                                  </a:rPr>
                                  <m:t>−(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US" altLang="zh-CN" sz="2000" i="1"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US" altLang="zh-CN" sz="2000" i="1">
                                    <a:latin typeface="Cambria Math"/>
                                    <a:ea typeface="Cambria Math"/>
                                  </a:rPr>
                                  <m:t>𝑆</m:t>
                                </m:r>
                                <m:r>
                                  <a:rPr lang="en-US" altLang="zh-CN" sz="2000" b="0" i="1" smtClean="0">
                                    <a:latin typeface="Cambria Math"/>
                                    <a:ea typeface="Cambria Math"/>
                                  </a:rPr>
                                  <m:t>)</m:t>
                                </m:r>
                                <m:r>
                                  <a:rPr lang="en-US" altLang="zh-CN" sz="2000" b="0" i="1" smtClean="0">
                                    <a:latin typeface="Cambria Math"/>
                                  </a:rPr>
                                  <m:t>|</m:t>
                                </m:r>
                              </m:e>
                            </m:nary>
                            <m:r>
                              <a:rPr lang="en-US" altLang="zh-CN" sz="2000" b="0" i="1" smtClean="0">
                                <a:latin typeface="Cambria Math"/>
                              </a:rPr>
                              <m:t>=</m:t>
                            </m:r>
                          </m:e>
                        </m:func>
                        <m:f>
                          <m:fPr>
                            <m:ctrlPr>
                              <a:rPr lang="en-US" altLang="zh-CN" sz="2000" i="1" smtClean="0">
                                <a:latin typeface="Cambria Math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CN" sz="2000" i="1" smtClean="0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CN" sz="2000" i="1">
                                    <a:latin typeface="Cambria Math"/>
                                  </a:rPr>
                                  <m:t>𝑖</m:t>
                                </m:r>
                                <m:r>
                                  <a:rPr lang="en-US" altLang="zh-CN" sz="2000" i="1">
                                    <a:latin typeface="Cambria Math"/>
                                    <a:ea typeface="Cambria Math"/>
                                  </a:rPr>
                                  <m:t>∈</m:t>
                                </m:r>
                                <m:r>
                                  <a:rPr lang="en-US" altLang="zh-CN" sz="2000" i="1">
                                    <a:latin typeface="Cambria Math"/>
                                    <a:ea typeface="Cambria Math"/>
                                  </a:rPr>
                                  <m:t>𝑙𝑒𝑎𝑓</m:t>
                                </m:r>
                              </m:sub>
                              <m:sup/>
                              <m:e>
                                <m:r>
                                  <a:rPr lang="en-US" altLang="zh-CN" sz="2000" b="0" i="1" smtClean="0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CN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20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altLang="zh-CN" sz="2000" i="1">
                                        <a:latin typeface="Cambria Math"/>
                                        <a:ea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</m:nary>
                          </m:num>
                          <m:den>
                            <m:r>
                              <a:rPr lang="en-US" altLang="zh-CN" sz="2000" b="0" i="1" smtClean="0">
                                <a:latin typeface="Cambria Math"/>
                              </a:rPr>
                              <m:t>𝑙𝑒𝑎𝑓</m:t>
                            </m:r>
                            <m:r>
                              <a:rPr lang="en-US" altLang="zh-CN" sz="2000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zh-CN" sz="2000" b="0" i="1" smtClean="0">
                                <a:latin typeface="Cambria Math"/>
                              </a:rPr>
                              <m:t>𝑠𝑖𝑧𝑒</m:t>
                            </m:r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31" y="5867400"/>
                  <a:ext cx="6434069" cy="930126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6639343" y="5914038"/>
                  <a:ext cx="1911164" cy="4105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CN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000" dirty="0" smtClean="0"/>
                    <a:t> : ground truth</a:t>
                  </a:r>
                  <a:endParaRPr lang="en-US" sz="2000" dirty="0"/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9343" y="5914038"/>
                  <a:ext cx="1911164" cy="41056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t="-4478" r="-2548" b="-268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/>
                <p:cNvSpPr/>
                <p:nvPr/>
              </p:nvSpPr>
              <p:spPr>
                <a:xfrm>
                  <a:off x="6629400" y="6248400"/>
                  <a:ext cx="195072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0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en-US" sz="2000" dirty="0" smtClean="0"/>
                    <a:t>: from last step</a:t>
                  </a:r>
                  <a:endParaRPr lang="en-US" sz="2000" dirty="0"/>
                </a:p>
              </p:txBody>
            </p:sp>
          </mc:Choice>
          <mc:Fallback xmlns="">
            <p:sp>
              <p:nvSpPr>
                <p:cNvPr id="85" name="Rectangle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400" y="6248400"/>
                  <a:ext cx="1950727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7576" r="-2492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Rectangle 85"/>
            <p:cNvSpPr/>
            <p:nvPr/>
          </p:nvSpPr>
          <p:spPr>
            <a:xfrm>
              <a:off x="152400" y="5914038"/>
              <a:ext cx="8427727" cy="822042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2" name="Straight Connector 81"/>
          <p:cNvCxnSpPr/>
          <p:nvPr/>
        </p:nvCxnSpPr>
        <p:spPr>
          <a:xfrm flipV="1">
            <a:off x="747870" y="5715000"/>
            <a:ext cx="0" cy="457200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Problem: face shape estimation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3197352" cy="5334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Find semantic facial points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𝑆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Crucial for:</a:t>
                </a:r>
              </a:p>
              <a:p>
                <a:pPr lvl="1"/>
                <a:r>
                  <a:rPr lang="en-US" dirty="0" smtClean="0"/>
                  <a:t>Recognition</a:t>
                </a:r>
              </a:p>
              <a:p>
                <a:pPr lvl="1"/>
                <a:r>
                  <a:rPr lang="en-US" dirty="0" smtClean="0"/>
                  <a:t>Modeling</a:t>
                </a:r>
              </a:p>
              <a:p>
                <a:pPr lvl="1"/>
                <a:r>
                  <a:rPr lang="en-US" dirty="0" smtClean="0"/>
                  <a:t>Tracking</a:t>
                </a:r>
              </a:p>
              <a:p>
                <a:pPr lvl="1"/>
                <a:r>
                  <a:rPr lang="en-US" dirty="0" smtClean="0"/>
                  <a:t>Animation</a:t>
                </a:r>
              </a:p>
              <a:p>
                <a:pPr lvl="1"/>
                <a:r>
                  <a:rPr lang="en-US" dirty="0" smtClean="0"/>
                  <a:t>Editing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3197352" cy="5334000"/>
              </a:xfrm>
              <a:blipFill rotWithShape="1">
                <a:blip r:embed="rId3"/>
                <a:stretch>
                  <a:fillRect l="-4190" t="-1486" b="-2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:\My_Demo_and_Presentation\FaceAlignment\author's examples\fangwen1_rst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145280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y_Demo_and_Presentation\FaceAlignment\author's examples\jiansun_rst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8" y="4145280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y_Demo_and_Presentation\FaceAlignment\author's examples\yichen1_rst1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73" y="1478280"/>
            <a:ext cx="256763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My_Demo_and_Presentation\FaceAlignment\author's examples\xudong1_rst1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78280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43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Non-parametric shape constraint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13253" y="3043535"/>
                <a:ext cx="2191947" cy="46166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altLang="zh-CN" sz="2400" i="1">
                            <a:latin typeface="Cambria Math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/>
                          </a:rPr>
                          <m:t>+1</m:t>
                        </m:r>
                      </m:sup>
                    </m:sSup>
                    <m:r>
                      <a:rPr lang="en-US" altLang="zh-CN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zh-CN" altLang="zh-CN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altLang="zh-CN" sz="2400" i="1">
                            <a:latin typeface="Cambria Math"/>
                          </a:rPr>
                          <m:t>𝑡</m:t>
                        </m:r>
                      </m:sup>
                    </m:sSup>
                    <m:r>
                      <a:rPr lang="en-US" altLang="zh-CN" sz="2400" i="1">
                        <a:latin typeface="Cambria Math"/>
                      </a:rPr>
                      <m:t>+</m:t>
                    </m:r>
                  </m:oMath>
                </a14:m>
                <a:r>
                  <a:rPr lang="en-US" altLang="zh-CN" sz="2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CN" sz="2400" i="1">
                        <a:latin typeface="Cambria Math"/>
                        <a:ea typeface="Cambria Math"/>
                      </a:rPr>
                      <m:t>𝑆</m:t>
                    </m:r>
                  </m:oMath>
                </a14:m>
                <a:endParaRPr lang="zh-CN" altLang="zh-CN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53" y="3043535"/>
                <a:ext cx="2191947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27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575129" y="2823320"/>
                <a:ext cx="2663871" cy="98668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CN" sz="24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zh-CN" altLang="zh-CN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altLang="zh-CN" sz="2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240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zh-CN" altLang="zh-CN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sz="24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zh-CN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129" y="2823320"/>
                <a:ext cx="2663871" cy="98668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457200" y="3810000"/>
                <a:ext cx="7848600" cy="28956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 smtClean="0"/>
                  <a:t>All shapes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dirty="0" smtClean="0"/>
                  <a:t> are in the linear space of all training shapes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if initial shape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altLang="zh-CN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/>
                  <a:t> is</a:t>
                </a:r>
              </a:p>
              <a:p>
                <a:r>
                  <a:rPr lang="en-US" dirty="0" smtClean="0"/>
                  <a:t>Unlike PCA, it is learned from data</a:t>
                </a:r>
              </a:p>
              <a:p>
                <a:pPr lvl="1"/>
                <a:r>
                  <a:rPr lang="en-US" dirty="0" smtClean="0"/>
                  <a:t>automatically</a:t>
                </a:r>
              </a:p>
              <a:p>
                <a:pPr lvl="1"/>
                <a:r>
                  <a:rPr lang="en-US" dirty="0"/>
                  <a:t>c</a:t>
                </a:r>
                <a:r>
                  <a:rPr lang="en-US" dirty="0" smtClean="0"/>
                  <a:t>oarse-to-fine</a:t>
                </a: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0000"/>
                <a:ext cx="7848600" cy="2895600"/>
              </a:xfrm>
              <a:prstGeom prst="rect">
                <a:avLst/>
              </a:prstGeom>
              <a:blipFill rotWithShape="1">
                <a:blip r:embed="rId5"/>
                <a:stretch>
                  <a:fillRect l="-1708" t="-2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54"/>
              <p:cNvSpPr/>
              <p:nvPr/>
            </p:nvSpPr>
            <p:spPr>
              <a:xfrm>
                <a:off x="685800" y="1417055"/>
                <a:ext cx="7681142" cy="109754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altLang="zh-CN" sz="24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/>
                              <a:ea typeface="Cambria Math"/>
                            </a:rPr>
                            <m:t>𝑙𝑒𝑎𝑓</m:t>
                          </m:r>
                        </m:sub>
                      </m:sSub>
                      <m:r>
                        <a:rPr lang="en-US" altLang="zh-CN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CN" sz="2400" b="0" i="1" smtClean="0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/>
                                  <a:ea typeface="Cambria Math"/>
                                </a:rPr>
                                <m:t>𝑙𝑒𝑎𝑓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/>
                                  <a:ea typeface="Cambria Math"/>
                                </a:rPr>
                                <m:t>−(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|</m:t>
                              </m:r>
                            </m:e>
                          </m:nary>
                          <m:r>
                            <a:rPr lang="en-US" altLang="zh-CN" sz="2400" b="0" i="1" smtClean="0">
                              <a:latin typeface="Cambria Math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altLang="zh-CN" sz="2400" i="1" smtClean="0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</a:rPr>
                                <m:t>𝑙𝑒𝑎𝑓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2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sz="2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/>
                                      <a:ea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altLang="zh-CN" sz="2400" b="0" i="1" smtClean="0">
                              <a:latin typeface="Cambria Math"/>
                            </a:rPr>
                            <m:t>𝑙𝑒𝑎𝑓</m:t>
                          </m:r>
                          <m:r>
                            <a:rPr lang="en-US" altLang="zh-CN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altLang="zh-CN" sz="2400" b="0" i="1" smtClean="0">
                              <a:latin typeface="Cambria Math"/>
                            </a:rPr>
                            <m:t>𝑠𝑖𝑧𝑒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417055"/>
                <a:ext cx="7681142" cy="10975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1"/>
          <p:cNvCxnSpPr>
            <a:endCxn id="8" idx="2"/>
          </p:cNvCxnSpPr>
          <p:nvPr/>
        </p:nvCxnSpPr>
        <p:spPr>
          <a:xfrm flipH="1" flipV="1">
            <a:off x="4526371" y="2514600"/>
            <a:ext cx="807629" cy="528935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81"/>
          <p:cNvCxnSpPr>
            <a:stCxn id="13" idx="1"/>
            <a:endCxn id="6" idx="3"/>
          </p:cNvCxnSpPr>
          <p:nvPr/>
        </p:nvCxnSpPr>
        <p:spPr>
          <a:xfrm flipH="1" flipV="1">
            <a:off x="3505200" y="3274368"/>
            <a:ext cx="1069929" cy="42292"/>
          </a:xfrm>
          <a:prstGeom prst="line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D:\Work\MatlabProjects\HeadPoseEstimation0503\Function0622_prepare_data\PrincipleComponents_FirstStage_Horizontal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4" t="50529" r="32538" b="-529"/>
          <a:stretch/>
        </p:blipFill>
        <p:spPr bwMode="auto">
          <a:xfrm>
            <a:off x="1219200" y="4526280"/>
            <a:ext cx="116998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D:\Work\MatlabProjects\HeadPoseEstimation0503\Function0622_prepare_data\PrincipleComponents_FirstStage_Horizontal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2" b="50000"/>
          <a:stretch/>
        </p:blipFill>
        <p:spPr bwMode="auto">
          <a:xfrm>
            <a:off x="2300744" y="3351130"/>
            <a:ext cx="116998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D:\Work\MatlabProjects\HeadPoseEstimation0503\Function0622_prepare_data\PrincipleComponents_FirstStage_Horizontal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6" t="1058" r="33596" b="48942"/>
          <a:stretch/>
        </p:blipFill>
        <p:spPr bwMode="auto">
          <a:xfrm>
            <a:off x="2366896" y="4494130"/>
            <a:ext cx="116998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:\Work\MatlabProjects\HeadPoseEstimation0503\Function0622_prepare_data\PrincipleComponents_FirstStage_Horizontal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7192"/>
          <a:stretch/>
        </p:blipFill>
        <p:spPr bwMode="auto">
          <a:xfrm>
            <a:off x="1143000" y="3383280"/>
            <a:ext cx="116998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Learned coarse-to-fine constraint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895600" y="917934"/>
            <a:ext cx="5562600" cy="2118398"/>
            <a:chOff x="1314856" y="228600"/>
            <a:chExt cx="5562600" cy="2118398"/>
          </a:xfrm>
        </p:grpSpPr>
        <p:sp>
          <p:nvSpPr>
            <p:cNvPr id="26" name="TextBox 25"/>
            <p:cNvSpPr txBox="1"/>
            <p:nvPr/>
          </p:nvSpPr>
          <p:spPr>
            <a:xfrm>
              <a:off x="3810000" y="1977666"/>
              <a:ext cx="1010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Cambria Math" pitchFamily="18" charset="0"/>
                  <a:ea typeface="Cambria Math" pitchFamily="18" charset="0"/>
                </a:rPr>
                <a:t>stage</a:t>
              </a:r>
              <a:endParaRPr lang="zh-CN" altLang="en-US" dirty="0">
                <a:latin typeface="Cambria Math" pitchFamily="18" charset="0"/>
              </a:endParaRPr>
            </a:p>
          </p:txBody>
        </p:sp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856" y="228600"/>
              <a:ext cx="5562600" cy="185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 flipV="1">
              <a:off x="1444961" y="558562"/>
              <a:ext cx="461665" cy="119403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dirty="0" smtClean="0">
                  <a:latin typeface="Cambria Math" pitchFamily="18" charset="0"/>
                  <a:ea typeface="Cambria Math" pitchFamily="18" charset="0"/>
                </a:rPr>
                <a:t>#PCs</a:t>
              </a:r>
              <a:endParaRPr lang="zh-CN" altLang="en-US" dirty="0">
                <a:latin typeface="Cambria Math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83960" y="5700298"/>
            <a:ext cx="1164640" cy="1196135"/>
            <a:chOff x="3124200" y="4191000"/>
            <a:chExt cx="1752600" cy="1800000"/>
          </a:xfrm>
        </p:grpSpPr>
        <p:pic>
          <p:nvPicPr>
            <p:cNvPr id="4" name="Picture 3" descr="D:\Work\MatlabProjects\HeadPoseEstimation0503\Function0622_prepare_data\PrincipleComponents_FinalStage_Horizontal.bm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34" r="610" b="50000"/>
            <a:stretch/>
          </p:blipFill>
          <p:spPr bwMode="auto">
            <a:xfrm>
              <a:off x="3124200" y="4191000"/>
              <a:ext cx="17526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4337050" y="4655575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 Math" pitchFamily="18" charset="0"/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748600" y="467887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 Math" pitchFamily="18" charset="0"/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070350" y="496570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 Math" pitchFamily="18" charset="0"/>
              </a:endParaRPr>
            </a:p>
          </p:txBody>
        </p:sp>
      </p:grpSp>
      <p:pic>
        <p:nvPicPr>
          <p:cNvPr id="14" name="Picture 4" descr="D:\Work\MatlabProjects\HeadPoseEstimation0503\Function0622_prepare_data\PrincipleComponents_FirstStage_Horizontal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2" b="50000"/>
          <a:stretch/>
        </p:blipFill>
        <p:spPr bwMode="auto">
          <a:xfrm>
            <a:off x="2411414" y="5669280"/>
            <a:ext cx="116998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:\Work\MatlabProjects\HeadPoseEstimation0503\Function0622_prepare_data\PrincipleComponents_FirstStage_Horizontal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2" t="49871" b="129"/>
          <a:stretch/>
        </p:blipFill>
        <p:spPr bwMode="auto">
          <a:xfrm>
            <a:off x="1317635" y="5641148"/>
            <a:ext cx="1169986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573122" y="5738065"/>
            <a:ext cx="1164640" cy="1196135"/>
            <a:chOff x="571500" y="4198500"/>
            <a:chExt cx="1752600" cy="1800000"/>
          </a:xfrm>
        </p:grpSpPr>
        <p:pic>
          <p:nvPicPr>
            <p:cNvPr id="19" name="Picture 3" descr="D:\Work\MatlabProjects\HeadPoseEstimation0503\Function0622_prepare_data\PrincipleComponents_FinalStage_Horizontal.bmp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44" t="50000"/>
            <a:stretch/>
          </p:blipFill>
          <p:spPr bwMode="auto">
            <a:xfrm>
              <a:off x="571500" y="4198500"/>
              <a:ext cx="17526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1339312" y="5032837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 Math" pitchFamily="18" charset="0"/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1637531" y="4678876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 Math" pitchFamily="18" charset="0"/>
              </a:endParaRPr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1085848" y="4670400"/>
              <a:ext cx="36000" cy="36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 Math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97120" y="5939135"/>
                <a:ext cx="7696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phant>
                        <m:phantPr>
                          <m:transp m:val="on"/>
                          <m:ctrlPr>
                            <a:rPr lang="en-US" altLang="zh-CN" sz="2400" i="1" smtClean="0">
                              <a:latin typeface="Cambria Math"/>
                              <a:ea typeface="Cambria Math" pitchFamily="18" charset="0"/>
                            </a:rPr>
                          </m:ctrlPr>
                        </m:phantPr>
                        <m:e>
                          <m:r>
                            <m:rPr>
                              <m:brk m:alnAt="16"/>
                            </m:rPr>
                            <a:rPr lang="en-US" altLang="zh-CN" sz="2400">
                              <a:latin typeface="Cambria Math" pitchFamily="18" charset="0"/>
                              <a:ea typeface="Cambria Math" pitchFamily="18" charset="0"/>
                            </a:rPr>
                            <m:t>#</m:t>
                          </m:r>
                          <m:r>
                            <a:rPr lang="en-US" altLang="zh-CN" sz="2400" b="0" i="0" smtClean="0">
                              <a:latin typeface="Cambria Math" pitchFamily="18" charset="0"/>
                              <a:ea typeface="Cambria Math" pitchFamily="18" charset="0"/>
                            </a:rPr>
                            <m:t>3</m:t>
                          </m:r>
                          <m:r>
                            <a:rPr lang="en-US" altLang="zh-CN" sz="2400" b="0" i="0" smtClean="0">
                              <a:latin typeface="Cambria Math"/>
                              <a:ea typeface="Cambria Math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/>
                              <a:ea typeface="Cambria Math" pitchFamily="18" charset="0"/>
                            </a:rPr>
                            <m:t>PC</m:t>
                          </m:r>
                          <m:r>
                            <a:rPr lang="en-US" altLang="zh-CN" sz="2400">
                              <a:latin typeface="Cambria Math" pitchFamily="18" charset="0"/>
                              <a:ea typeface="Cambria Math" pitchFamily="18" charset="0"/>
                            </a:rPr>
                            <m:t> </m:t>
                          </m:r>
                        </m:e>
                      </m:phant>
                    </m:oMath>
                  </m:oMathPara>
                </a14:m>
                <a:endParaRPr lang="en-US" altLang="zh-CN" sz="24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20" y="5939135"/>
                <a:ext cx="769680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2381" r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1541830" y="2971800"/>
            <a:ext cx="1429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Cambria Math" pitchFamily="18" charset="0"/>
                <a:ea typeface="Cambria Math" pitchFamily="18" charset="0"/>
              </a:rPr>
              <a:t>Stage 1</a:t>
            </a:r>
            <a:endParaRPr lang="zh-CN" altLang="en-US" sz="2000" dirty="0">
              <a:latin typeface="Cambria Math" pitchFamily="18" charset="0"/>
            </a:endParaRPr>
          </a:p>
        </p:txBody>
      </p:sp>
      <p:pic>
        <p:nvPicPr>
          <p:cNvPr id="8" name="Picture 3" descr="D:\Work\MatlabProjects\HeadPoseEstimation0503\Function0622_prepare_data\PrincipleComponents_FinalStage_Horizontal.bm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t="49379" r="33772" b="621"/>
          <a:stretch/>
        </p:blipFill>
        <p:spPr bwMode="auto">
          <a:xfrm>
            <a:off x="6722695" y="4560950"/>
            <a:ext cx="1048176" cy="10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Work\MatlabProjects\HeadPoseEstimation0503\Function0622_prepare_data\PrincipleComponents_FinalStage_Horizontal.bm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2" r="33772" b="50000"/>
          <a:stretch/>
        </p:blipFill>
        <p:spPr bwMode="auto">
          <a:xfrm>
            <a:off x="5597440" y="4638478"/>
            <a:ext cx="1048176" cy="10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04800" y="4800600"/>
                <a:ext cx="7470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phant>
                        <m:phantPr>
                          <m:transp m:val="on"/>
                          <m:ctrlPr>
                            <a:rPr lang="en-US" altLang="zh-CN" sz="2400" i="1" smtClean="0">
                              <a:latin typeface="Cambria Math"/>
                              <a:ea typeface="Cambria Math" pitchFamily="18" charset="0"/>
                            </a:rPr>
                          </m:ctrlPr>
                        </m:phantPr>
                        <m:e>
                          <m:r>
                            <m:rPr>
                              <m:brk m:alnAt="16"/>
                            </m:rPr>
                            <a:rPr lang="en-US" altLang="zh-CN" sz="2400">
                              <a:latin typeface="Cambria Math" pitchFamily="18" charset="0"/>
                              <a:ea typeface="Cambria Math" pitchFamily="18" charset="0"/>
                            </a:rPr>
                            <m:t>#</m:t>
                          </m:r>
                          <m:r>
                            <a:rPr lang="en-US" altLang="zh-CN" sz="2400" b="0" i="0" smtClean="0">
                              <a:latin typeface="Cambria Math" pitchFamily="18" charset="0"/>
                              <a:ea typeface="Cambria Math" pitchFamily="18" charset="0"/>
                            </a:rPr>
                            <m:t>2</m:t>
                          </m:r>
                          <m:r>
                            <a:rPr lang="en-US" altLang="zh-CN" sz="2400" b="0" i="0" smtClean="0">
                              <a:latin typeface="Cambria Math"/>
                              <a:ea typeface="Cambria Math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/>
                              <a:ea typeface="Cambria Math" pitchFamily="18" charset="0"/>
                            </a:rPr>
                            <m:t>PC</m:t>
                          </m:r>
                          <m:r>
                            <a:rPr lang="en-US" altLang="zh-CN" sz="2400">
                              <a:latin typeface="Cambria Math" pitchFamily="18" charset="0"/>
                              <a:ea typeface="Cambria Math" pitchFamily="18" charset="0"/>
                            </a:rPr>
                            <m:t> </m:t>
                          </m:r>
                        </m:e>
                      </m:phant>
                    </m:oMath>
                  </m:oMathPara>
                </a14:m>
                <a:endParaRPr lang="en-US" altLang="zh-CN" sz="24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4800600"/>
                <a:ext cx="747022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626" r="-28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 descr="D:\Work\MatlabProjects\HeadPoseEstimation0503\Function0622_prepare_data\PrincipleComponents_FinalStage_Horizontal.bm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7544"/>
          <a:stretch/>
        </p:blipFill>
        <p:spPr bwMode="auto">
          <a:xfrm>
            <a:off x="6643880" y="3312271"/>
            <a:ext cx="1048176" cy="10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Work\MatlabProjects\HeadPoseEstimation0503\Function0622_prepare_data\PrincipleComponents_FinalStage_Horizontal.bmp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44" b="50000"/>
          <a:stretch/>
        </p:blipFill>
        <p:spPr bwMode="auto">
          <a:xfrm>
            <a:off x="5502543" y="3317880"/>
            <a:ext cx="1048176" cy="10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44008" y="3657600"/>
                <a:ext cx="105139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phant>
                      <m:phantPr>
                        <m:transp m:val="on"/>
                        <m:ctrlPr>
                          <a:rPr lang="en-US" altLang="zh-CN" sz="2400" i="1" smtClean="0">
                            <a:latin typeface="Cambria Math"/>
                            <a:ea typeface="Cambria Math" pitchFamily="18" charset="0"/>
                          </a:rPr>
                        </m:ctrlPr>
                      </m:phantPr>
                      <m:e>
                        <m:r>
                          <m:rPr>
                            <m:brk m:alnAt="16"/>
                          </m:rPr>
                          <a:rPr lang="en-US" altLang="zh-CN" sz="2400">
                            <a:latin typeface="Cambria Math" pitchFamily="18" charset="0"/>
                            <a:ea typeface="Cambria Math" pitchFamily="18" charset="0"/>
                          </a:rPr>
                          <m:t>#</m:t>
                        </m:r>
                        <m:r>
                          <a:rPr lang="en-US" altLang="zh-CN" sz="2400">
                            <a:latin typeface="Cambria Math" pitchFamily="18" charset="0"/>
                            <a:ea typeface="Cambria Math" pitchFamily="18" charset="0"/>
                          </a:rPr>
                          <m:t>1 </m:t>
                        </m:r>
                      </m:e>
                    </m:phant>
                  </m:oMath>
                </a14:m>
                <a:r>
                  <a:rPr lang="en-US" altLang="zh-CN" sz="2400" dirty="0" smtClean="0">
                    <a:latin typeface="Cambria Math" pitchFamily="18" charset="0"/>
                    <a:ea typeface="Cambria Math" pitchFamily="18" charset="0"/>
                  </a:rPr>
                  <a:t>PC</a:t>
                </a:r>
                <a:endParaRPr lang="en-US" altLang="zh-CN" sz="24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08" y="3657600"/>
                <a:ext cx="105139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115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84529" y="1295400"/>
                <a:ext cx="2781489" cy="104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latin typeface="Cambria Math" pitchFamily="18" charset="0"/>
                    <a:ea typeface="Cambria Math" pitchFamily="18" charset="0"/>
                  </a:rPr>
                  <a:t>Apply PCA (keep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/>
                      </a:rPr>
                      <m:t>95%</m:t>
                    </m:r>
                  </m:oMath>
                </a14:m>
                <a:r>
                  <a:rPr lang="zh-CN" altLang="en-US" sz="2000" dirty="0">
                    <a:latin typeface="Cambria Math" pitchFamily="18" charset="0"/>
                  </a:rPr>
                  <a:t> </a:t>
                </a:r>
                <a:r>
                  <a:rPr lang="en-US" altLang="zh-CN" sz="2000" dirty="0">
                    <a:latin typeface="Cambria Math" pitchFamily="18" charset="0"/>
                  </a:rPr>
                  <a:t>variance</a:t>
                </a:r>
                <a:r>
                  <a:rPr lang="en-US" altLang="zh-CN" sz="2000" dirty="0" smtClean="0">
                    <a:latin typeface="Cambria Math" pitchFamily="18" charset="0"/>
                    <a:ea typeface="Cambria Math" pitchFamily="18" charset="0"/>
                  </a:rPr>
                  <a:t>) to all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altLang="zh-CN" sz="20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US" altLang="zh-CN" sz="2000" i="1">
                            <a:latin typeface="Cambria Math"/>
                            <a:ea typeface="Cambria Math"/>
                          </a:rPr>
                          <m:t>𝑙𝑒𝑎𝑓</m:t>
                        </m:r>
                      </m:sub>
                    </m:sSub>
                  </m:oMath>
                </a14:m>
                <a:r>
                  <a:rPr lang="zh-CN" altLang="en-US" sz="2000" dirty="0" smtClean="0">
                    <a:latin typeface="Cambria Math" pitchFamily="18" charset="0"/>
                  </a:rPr>
                  <a:t> </a:t>
                </a:r>
                <a:r>
                  <a:rPr lang="en-US" altLang="zh-CN" sz="2000" dirty="0" smtClean="0">
                    <a:latin typeface="Cambria Math" pitchFamily="18" charset="0"/>
                  </a:rPr>
                  <a:t>in each first level stage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29" y="1295400"/>
                <a:ext cx="2781489" cy="1040285"/>
              </a:xfrm>
              <a:prstGeom prst="rect">
                <a:avLst/>
              </a:prstGeom>
              <a:blipFill rotWithShape="1">
                <a:blip r:embed="rId11"/>
                <a:stretch>
                  <a:fillRect t="-2941" b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5961430" y="2971800"/>
            <a:ext cx="1429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Cambria Math" pitchFamily="18" charset="0"/>
                <a:ea typeface="Cambria Math" pitchFamily="18" charset="0"/>
              </a:rPr>
              <a:t>Stage 10</a:t>
            </a:r>
            <a:endParaRPr lang="zh-CN" altLang="en-US" sz="2000" dirty="0">
              <a:latin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1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24" grpId="0"/>
      <p:bldP spid="23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Regressor</a:t>
            </a:r>
            <a:r>
              <a:rPr lang="en-US" dirty="0"/>
              <a:t>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val 18"/>
              <p:cNvSpPr/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600" y="2071800"/>
                <a:ext cx="900000" cy="900000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981200"/>
                <a:ext cx="64274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Oval 18"/>
              <p:cNvSpPr/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17" y="2071800"/>
                <a:ext cx="900000" cy="900000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/>
          <p:cNvSpPr txBox="1"/>
          <p:nvPr/>
        </p:nvSpPr>
        <p:spPr>
          <a:xfrm>
            <a:off x="2493155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p:sp>
        <p:nvSpPr>
          <p:cNvPr id="70" name="TextBox 69"/>
          <p:cNvSpPr txBox="1"/>
          <p:nvPr/>
        </p:nvSpPr>
        <p:spPr>
          <a:xfrm>
            <a:off x="5638800" y="2143780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…...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val 18"/>
              <p:cNvSpPr/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1" name="Oval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295" y="2057400"/>
                <a:ext cx="900000" cy="900000"/>
              </a:xfrm>
              <a:prstGeom prst="ellipse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633" y="1981200"/>
                <a:ext cx="955967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275" y="1981200"/>
                <a:ext cx="61292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1981200"/>
                <a:ext cx="65870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Straight Arrow Connector 79"/>
          <p:cNvCxnSpPr/>
          <p:nvPr/>
        </p:nvCxnSpPr>
        <p:spPr>
          <a:xfrm>
            <a:off x="2286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9"/>
          <p:cNvCxnSpPr/>
          <p:nvPr/>
        </p:nvCxnSpPr>
        <p:spPr>
          <a:xfrm>
            <a:off x="32240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9"/>
          <p:cNvCxnSpPr/>
          <p:nvPr/>
        </p:nvCxnSpPr>
        <p:spPr>
          <a:xfrm>
            <a:off x="4876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9"/>
          <p:cNvCxnSpPr/>
          <p:nvPr/>
        </p:nvCxnSpPr>
        <p:spPr>
          <a:xfrm>
            <a:off x="8127978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9"/>
          <p:cNvCxnSpPr/>
          <p:nvPr/>
        </p:nvCxnSpPr>
        <p:spPr>
          <a:xfrm>
            <a:off x="1828800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6500683" y="2514600"/>
            <a:ext cx="66211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981200"/>
                <a:ext cx="635046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𝑇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651" y="1981200"/>
                <a:ext cx="100174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79"/>
          <p:cNvCxnSpPr/>
          <p:nvPr/>
        </p:nvCxnSpPr>
        <p:spPr>
          <a:xfrm>
            <a:off x="4350600" y="3124200"/>
            <a:ext cx="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/>
              <p:cNvSpPr txBox="1">
                <a:spLocks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What’s the structure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3200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endParaRPr lang="en-GB" sz="3200" dirty="0"/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/>
                  <a:t>What are the features?</a:t>
                </a:r>
              </a:p>
              <a:p>
                <a:pPr marL="514350" lvl="1" indent="-514350">
                  <a:buFont typeface="+mj-lt"/>
                  <a:buAutoNum type="arabicPeriod"/>
                </a:pPr>
                <a:r>
                  <a:rPr lang="en-US" sz="3200" dirty="0" smtClean="0">
                    <a:solidFill>
                      <a:srgbClr val="FF0000"/>
                    </a:solidFill>
                  </a:rPr>
                  <a:t>How to select features?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4114800"/>
                <a:ext cx="5638800" cy="1981200"/>
              </a:xfrm>
              <a:prstGeom prst="rect">
                <a:avLst/>
              </a:prstGeom>
              <a:blipFill rotWithShape="1">
                <a:blip r:embed="rId11"/>
                <a:stretch>
                  <a:fillRect l="-2811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4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in feature selection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Large feature pool: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pixels </a:t>
                </a:r>
                <a:r>
                  <a:rPr lang="en-US" dirty="0" smtClean="0"/>
                  <a:t>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features</a:t>
                </a:r>
              </a:p>
              <a:p>
                <a:pPr lvl="1"/>
                <a:r>
                  <a:rPr lang="en-US" dirty="0" smtClean="0"/>
                  <a:t>N = 400 → 160,000 features</a:t>
                </a:r>
              </a:p>
              <a:p>
                <a:endParaRPr lang="en-US" dirty="0" smtClean="0"/>
              </a:p>
              <a:p>
                <a:r>
                  <a:rPr lang="en-US" dirty="0" smtClean="0">
                    <a:sym typeface="Wingdings" pitchFamily="2" charset="2"/>
                  </a:rPr>
                  <a:t>Random selection: pool accuracy</a:t>
                </a:r>
              </a:p>
              <a:p>
                <a:endParaRPr lang="en-US" dirty="0" smtClean="0">
                  <a:sym typeface="Wingdings" pitchFamily="2" charset="2"/>
                </a:endParaRPr>
              </a:p>
              <a:p>
                <a:r>
                  <a:rPr lang="en-US" dirty="0" smtClean="0">
                    <a:sym typeface="Wingdings" pitchFamily="2" charset="2"/>
                  </a:rPr>
                  <a:t>Exhaustive selection: too slow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4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Correlation based feature selection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457200"/>
                <a:r>
                  <a:rPr lang="en-US" dirty="0" smtClean="0">
                    <a:sym typeface="Wingdings" pitchFamily="2" charset="2"/>
                  </a:rPr>
                  <a:t>Discriminative feature is also highly correlated to the regression target</a:t>
                </a:r>
              </a:p>
              <a:p>
                <a:pPr marL="914400" lvl="1" indent="-457200"/>
                <a:r>
                  <a:rPr lang="en-US" dirty="0" smtClean="0"/>
                  <a:t>correlation computation is fast: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𝑂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𝑁</m:t>
                    </m:r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time</a:t>
                </a:r>
                <a:endParaRPr lang="en-US" dirty="0" smtClean="0">
                  <a:sym typeface="Wingdings" pitchFamily="2" charset="2"/>
                </a:endParaRPr>
              </a:p>
              <a:p>
                <a:pPr marL="514350" indent="-457200"/>
                <a:endParaRPr lang="en-US" dirty="0" smtClean="0">
                  <a:sym typeface="Wingdings" pitchFamily="2" charset="2"/>
                </a:endParaRPr>
              </a:p>
              <a:p>
                <a:pPr marL="514350" indent="-457200"/>
                <a:r>
                  <a:rPr lang="en-US" dirty="0" smtClean="0">
                    <a:sym typeface="Wingdings" pitchFamily="2" charset="2"/>
                  </a:rPr>
                  <a:t>For </a:t>
                </a:r>
                <a:r>
                  <a:rPr lang="en-US" dirty="0">
                    <a:sym typeface="Wingdings" pitchFamily="2" charset="2"/>
                  </a:rPr>
                  <a:t>each tree node (with samples in it)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400" dirty="0">
                    <a:sym typeface="Wingdings" pitchFamily="2" charset="2"/>
                  </a:rPr>
                  <a:t>Project regression target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CN" sz="2400" i="1">
                        <a:latin typeface="Cambria Math"/>
                        <a:ea typeface="Cambria Math"/>
                      </a:rPr>
                      <m:t>𝑆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to a random direction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400" dirty="0">
                    <a:sym typeface="Wingdings" pitchFamily="2" charset="2"/>
                  </a:rPr>
                  <a:t>Select the feature with highest correlation to the projection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400" dirty="0">
                    <a:sym typeface="Wingdings" pitchFamily="2" charset="2"/>
                  </a:rPr>
                  <a:t>Select best threshold to minimize variation after </a:t>
                </a:r>
                <a:r>
                  <a:rPr lang="en-US" sz="2400" dirty="0" smtClean="0">
                    <a:sym typeface="Wingdings" pitchFamily="2" charset="2"/>
                  </a:rPr>
                  <a:t>split</a:t>
                </a:r>
                <a:endParaRPr lang="en-US" sz="24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 t="-1752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85"/>
          <p:cNvSpPr/>
          <p:nvPr/>
        </p:nvSpPr>
        <p:spPr>
          <a:xfrm>
            <a:off x="868673" y="4343400"/>
            <a:ext cx="7208527" cy="1752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Details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Fast correlation computation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𝑂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i="1">
                        <a:latin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instead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𝑂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 smtClean="0"/>
                  <a:t>: number of pixels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Training data augmentation</a:t>
                </a:r>
              </a:p>
              <a:p>
                <a:pPr lvl="1"/>
                <a:r>
                  <a:rPr lang="en-US" dirty="0" smtClean="0"/>
                  <a:t>introduce sufficient variation in initial shapes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Multiple initialization</a:t>
                </a:r>
              </a:p>
              <a:p>
                <a:pPr lvl="1"/>
                <a:r>
                  <a:rPr lang="en-US" dirty="0" smtClean="0"/>
                  <a:t>merge multiple results: more robust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b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37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171670"/>
              </p:ext>
            </p:extLst>
          </p:nvPr>
        </p:nvGraphicFramePr>
        <p:xfrm>
          <a:off x="609600" y="1798637"/>
          <a:ext cx="8229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1752600"/>
                <a:gridCol w="17526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#points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87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Training (2000 images)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 </a:t>
                      </a:r>
                      <a:r>
                        <a:rPr lang="en-US" sz="2400" dirty="0" err="1" smtClean="0"/>
                        <a:t>mins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 </a:t>
                      </a:r>
                      <a:r>
                        <a:rPr lang="en-US" sz="2400" dirty="0" err="1" smtClean="0"/>
                        <a:t>mins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 </a:t>
                      </a:r>
                      <a:r>
                        <a:rPr lang="en-US" sz="2400" dirty="0" err="1" smtClean="0"/>
                        <a:t>mins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Testing (per image)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0.32 </a:t>
                      </a:r>
                      <a:r>
                        <a:rPr lang="en-US" sz="2400" dirty="0" err="1" smtClean="0"/>
                        <a:t>ms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0.91 </a:t>
                      </a:r>
                      <a:r>
                        <a:rPr lang="en-US" sz="2400" dirty="0" err="1" smtClean="0"/>
                        <a:t>ms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2.9 </a:t>
                      </a:r>
                      <a:r>
                        <a:rPr lang="en-US" sz="2400" dirty="0" err="1" smtClean="0"/>
                        <a:t>ms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657600"/>
            <a:ext cx="8229600" cy="17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Testing is extremely fast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ixel access and comparison</a:t>
            </a:r>
          </a:p>
          <a:p>
            <a:pPr lvl="1"/>
            <a:r>
              <a:rPr lang="en-US" dirty="0" smtClean="0"/>
              <a:t>vector addition (SIMD)</a:t>
            </a:r>
          </a:p>
        </p:txBody>
      </p:sp>
      <p:sp>
        <p:nvSpPr>
          <p:cNvPr id="8" name="矩形 7"/>
          <p:cNvSpPr/>
          <p:nvPr/>
        </p:nvSpPr>
        <p:spPr>
          <a:xfrm>
            <a:off x="7294328" y="3094037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≈300+ FPS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8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on challenging web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763000" cy="5257799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to [</a:t>
            </a:r>
            <a:r>
              <a:rPr lang="en-US" altLang="zh-CN" dirty="0" err="1"/>
              <a:t>Belhumeur</a:t>
            </a:r>
            <a:r>
              <a:rPr lang="en-US" altLang="zh-CN" dirty="0"/>
              <a:t> </a:t>
            </a:r>
            <a:r>
              <a:rPr lang="en-US" altLang="zh-CN" dirty="0" smtClean="0"/>
              <a:t>et. </a:t>
            </a:r>
            <a:r>
              <a:rPr lang="en-US" altLang="zh-CN" dirty="0"/>
              <a:t>a</a:t>
            </a:r>
            <a:r>
              <a:rPr lang="en-US" altLang="zh-CN" dirty="0" smtClean="0"/>
              <a:t>l. 2011</a:t>
            </a:r>
            <a:r>
              <a:rPr lang="en-US" dirty="0" smtClean="0"/>
              <a:t>]</a:t>
            </a:r>
          </a:p>
          <a:p>
            <a:pPr lvl="1"/>
            <a:r>
              <a:rPr lang="en-US" altLang="zh-CN" sz="2200" dirty="0"/>
              <a:t>P. </a:t>
            </a:r>
            <a:r>
              <a:rPr lang="en-US" altLang="zh-CN" sz="2200" dirty="0" err="1"/>
              <a:t>Belhumeur</a:t>
            </a:r>
            <a:r>
              <a:rPr lang="en-US" altLang="zh-CN" sz="2200" dirty="0"/>
              <a:t>, D. Jacobs, D. </a:t>
            </a:r>
            <a:r>
              <a:rPr lang="en-US" altLang="zh-CN" sz="2200" dirty="0" err="1"/>
              <a:t>Kriegman</a:t>
            </a:r>
            <a:r>
              <a:rPr lang="en-US" altLang="zh-CN" sz="2200" dirty="0"/>
              <a:t>, and N. Kumar. Localizing parts of faces using a </a:t>
            </a:r>
            <a:r>
              <a:rPr lang="en-US" altLang="zh-CN" sz="2200" dirty="0" err="1"/>
              <a:t>concensus</a:t>
            </a:r>
            <a:r>
              <a:rPr lang="en-US" altLang="zh-CN" sz="2200" dirty="0"/>
              <a:t> of exemplars. In </a:t>
            </a:r>
            <a:r>
              <a:rPr lang="en-US" altLang="zh-CN" sz="2200" i="1" dirty="0"/>
              <a:t>CVPR</a:t>
            </a:r>
            <a:r>
              <a:rPr lang="en-US" altLang="zh-CN" sz="2200" dirty="0"/>
              <a:t>, 2011</a:t>
            </a:r>
            <a:r>
              <a:rPr lang="en-US" altLang="zh-CN" sz="2200" dirty="0" smtClean="0"/>
              <a:t>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29 points, </a:t>
            </a:r>
            <a:r>
              <a:rPr lang="en-US" dirty="0" smtClean="0">
                <a:solidFill>
                  <a:srgbClr val="FF0000"/>
                </a:solidFill>
              </a:rPr>
              <a:t>LFPW dataset</a:t>
            </a:r>
            <a:endParaRPr lang="en-US" sz="2200" dirty="0" smtClean="0"/>
          </a:p>
          <a:p>
            <a:pPr lvl="1"/>
            <a:r>
              <a:rPr lang="en-US" dirty="0" smtClean="0"/>
              <a:t>2000 training images from web</a:t>
            </a:r>
          </a:p>
          <a:p>
            <a:pPr lvl="1"/>
            <a:r>
              <a:rPr lang="en-US" dirty="0" smtClean="0"/>
              <a:t>the same 300 testing images</a:t>
            </a:r>
          </a:p>
          <a:p>
            <a:r>
              <a:rPr lang="en-US" dirty="0" smtClean="0"/>
              <a:t>Comparison to [Liang et. </a:t>
            </a:r>
            <a:r>
              <a:rPr lang="en-US" dirty="0"/>
              <a:t>a</a:t>
            </a:r>
            <a:r>
              <a:rPr lang="en-US" dirty="0" smtClean="0"/>
              <a:t>l. 2008]</a:t>
            </a:r>
          </a:p>
          <a:p>
            <a:pPr lvl="1"/>
            <a:r>
              <a:rPr lang="en-US" altLang="zh-CN" sz="2200" dirty="0" smtClean="0"/>
              <a:t>L</a:t>
            </a:r>
            <a:r>
              <a:rPr lang="en-US" altLang="zh-CN" sz="2200" dirty="0"/>
              <a:t>. Liang, R. Xiao, F. Wen, and J. Sun. Face alignment via component-based discriminative search. In </a:t>
            </a:r>
            <a:r>
              <a:rPr lang="en-US" altLang="zh-CN" sz="2200" i="1" dirty="0"/>
              <a:t>ECCV</a:t>
            </a:r>
            <a:r>
              <a:rPr lang="en-US" altLang="zh-CN" sz="2200" dirty="0"/>
              <a:t>, 2008</a:t>
            </a:r>
            <a:r>
              <a:rPr lang="en-US" altLang="zh-CN" sz="2200" dirty="0" smtClean="0"/>
              <a:t>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87 points, </a:t>
            </a:r>
            <a:r>
              <a:rPr lang="en-US" dirty="0" smtClean="0">
                <a:solidFill>
                  <a:srgbClr val="FF0000"/>
                </a:solidFill>
              </a:rPr>
              <a:t>LFW dataset</a:t>
            </a:r>
            <a:endParaRPr lang="en-US" dirty="0" smtClean="0"/>
          </a:p>
          <a:p>
            <a:pPr lvl="1"/>
            <a:r>
              <a:rPr lang="en-US" dirty="0" smtClean="0"/>
              <a:t>the same training (4002) and test (1716)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1143000"/>
          </a:xfrm>
        </p:spPr>
        <p:txBody>
          <a:bodyPr>
            <a:noAutofit/>
          </a:bodyPr>
          <a:lstStyle/>
          <a:p>
            <a:r>
              <a:rPr lang="en-US" altLang="zh-CN" dirty="0"/>
              <a:t>Compare with [</a:t>
            </a:r>
            <a:r>
              <a:rPr lang="en-US" altLang="zh-CN" dirty="0" err="1"/>
              <a:t>Belhumeur</a:t>
            </a:r>
            <a:r>
              <a:rPr lang="en-US" altLang="zh-CN" dirty="0"/>
              <a:t> </a:t>
            </a:r>
            <a:r>
              <a:rPr lang="en-US" altLang="zh-CN" dirty="0" smtClean="0"/>
              <a:t>et. </a:t>
            </a:r>
            <a:r>
              <a:rPr lang="en-US" altLang="zh-CN" dirty="0"/>
              <a:t>a</a:t>
            </a:r>
            <a:r>
              <a:rPr lang="en-US" altLang="zh-CN" dirty="0" smtClean="0"/>
              <a:t>l. 2011]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762000"/>
          </a:xfrm>
        </p:spPr>
        <p:txBody>
          <a:bodyPr>
            <a:normAutofit/>
          </a:bodyPr>
          <a:lstStyle/>
          <a:p>
            <a:r>
              <a:rPr lang="en-US" altLang="zh-CN" dirty="0"/>
              <a:t>O</a:t>
            </a:r>
            <a:r>
              <a:rPr lang="en-US" altLang="zh-CN" dirty="0" smtClean="0"/>
              <a:t>ur method is </a:t>
            </a:r>
            <a:r>
              <a:rPr lang="en-US" altLang="zh-CN" dirty="0" smtClean="0">
                <a:solidFill>
                  <a:srgbClr val="FF0000"/>
                </a:solidFill>
              </a:rPr>
              <a:t>2,000+ times faster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410200" y="2685135"/>
            <a:ext cx="3190316" cy="3639465"/>
            <a:chOff x="685800" y="1483550"/>
            <a:chExt cx="3557814" cy="4111315"/>
          </a:xfrm>
        </p:grpSpPr>
        <p:pic>
          <p:nvPicPr>
            <p:cNvPr id="24" name="Picture 2" descr="D:\Work\MatlabProjects\HeadPoseEstimation0503\Data\ShowioError\0394.bm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8" t="16184" r="7396" b="7681"/>
            <a:stretch/>
          </p:blipFill>
          <p:spPr bwMode="auto">
            <a:xfrm>
              <a:off x="685800" y="1483550"/>
              <a:ext cx="3557814" cy="411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11079" y="1760792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33349" y="1839334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3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86414" y="1741742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57714" y="1777493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4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43464" y="1483551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7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55714" y="1581960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5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11129" y="1828800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6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73799" y="1795733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8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5664" y="2419350"/>
              <a:ext cx="419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9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72114" y="2272784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10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52399" y="23571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48164" y="23190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38514" y="20955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13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81564" y="25908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16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62514" y="200025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15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86114" y="260985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14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57564" y="23622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17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00414" y="34290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19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53014" y="23241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18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95814" y="34290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20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38614" y="360045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22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110014" y="3135868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21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81364" y="417195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23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395764" y="3859768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25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62514" y="41529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24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452914" y="4202668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27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76664" y="40767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26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81464" y="4572000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28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38400" y="5167086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Cambria Math"/>
                </a:rPr>
                <a:t>29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9" y="2709478"/>
            <a:ext cx="4784989" cy="277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1905000"/>
            <a:ext cx="449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/>
              <a:t>relative error reduction by our approach</a:t>
            </a:r>
            <a:endParaRPr lang="en-US" altLang="zh-CN" sz="2800" dirty="0"/>
          </a:p>
        </p:txBody>
      </p:sp>
      <p:sp>
        <p:nvSpPr>
          <p:cNvPr id="56" name="Rectangle 55"/>
          <p:cNvSpPr/>
          <p:nvPr/>
        </p:nvSpPr>
        <p:spPr>
          <a:xfrm>
            <a:off x="5257800" y="1981200"/>
            <a:ext cx="3744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point radius: mean error</a:t>
            </a:r>
            <a:endParaRPr lang="en-US" altLang="zh-C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ontent Placeholder 2"/>
              <p:cNvSpPr txBox="1">
                <a:spLocks/>
              </p:cNvSpPr>
              <p:nvPr/>
            </p:nvSpPr>
            <p:spPr>
              <a:xfrm>
                <a:off x="838200" y="5410200"/>
                <a:ext cx="3657600" cy="1447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 algn="ctr">
                  <a:buNone/>
                </a:pPr>
                <a:r>
                  <a:rPr lang="en-US" sz="2400" dirty="0" smtClean="0">
                    <a:solidFill>
                      <a:srgbClr val="00FF00"/>
                    </a:solidFill>
                  </a:rPr>
                  <a:t>better by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FF00"/>
                        </a:solidFill>
                        <a:latin typeface="Cambria Math"/>
                      </a:rPr>
                      <m:t>&gt;</m:t>
                    </m:r>
                    <m:r>
                      <a:rPr lang="en-US" sz="2400" b="0" i="1" smtClean="0">
                        <a:solidFill>
                          <a:srgbClr val="00FF00"/>
                        </a:solidFill>
                        <a:latin typeface="Cambria Math"/>
                      </a:rPr>
                      <m:t>10%</m:t>
                    </m:r>
                    <m:r>
                      <a:rPr lang="en-US" sz="2400" b="0" i="0" smtClean="0">
                        <a:solidFill>
                          <a:srgbClr val="00FF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2400" b="0" dirty="0" smtClean="0">
                  <a:solidFill>
                    <a:srgbClr val="00FF00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en-US" sz="2400" dirty="0" smtClean="0">
                    <a:solidFill>
                      <a:srgbClr val="00FFFF"/>
                    </a:solidFill>
                  </a:rPr>
                  <a:t>better by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00FFFF"/>
                        </a:solidFill>
                        <a:latin typeface="Cambria Math"/>
                      </a:rPr>
                      <m:t>&lt;1</m:t>
                    </m:r>
                    <m:r>
                      <a:rPr lang="en-US" sz="2400" i="1">
                        <a:solidFill>
                          <a:srgbClr val="00FFFF"/>
                        </a:solidFill>
                        <a:latin typeface="Cambria Math"/>
                      </a:rPr>
                      <m:t>0%</m:t>
                    </m:r>
                  </m:oMath>
                </a14:m>
                <a:endParaRPr lang="en-US" sz="2400" i="1" dirty="0" smtClean="0">
                  <a:solidFill>
                    <a:srgbClr val="00FFFF"/>
                  </a:solidFill>
                  <a:latin typeface="Cambria Math"/>
                </a:endParaRP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FF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worse</a:t>
                </a:r>
              </a:p>
            </p:txBody>
          </p:sp>
        </mc:Choice>
        <mc:Fallback xmlns="">
          <p:sp>
            <p:nvSpPr>
              <p:cNvPr id="5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10200"/>
                <a:ext cx="3657600" cy="1447800"/>
              </a:xfrm>
              <a:prstGeom prst="rect">
                <a:avLst/>
              </a:prstGeom>
              <a:blipFill rotWithShape="1">
                <a:blip r:embed="rId4"/>
                <a:stretch>
                  <a:fillRect t="-3376" b="-1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40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6" grpId="0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Work\MatlabProjects\HeadPoseEstimation0503\Data\FaceWall\Result\29points1128023943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" y="1385386"/>
            <a:ext cx="9000000" cy="539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Results of 29 points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76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72000" y="1447800"/>
            <a:ext cx="4011168" cy="3939702"/>
            <a:chOff x="-381000" y="838200"/>
            <a:chExt cx="4011168" cy="3939702"/>
          </a:xfrm>
        </p:grpSpPr>
        <p:pic>
          <p:nvPicPr>
            <p:cNvPr id="1026" name="Picture 2" descr="D:\My_Work\FaceAlignment\results\FaceWall\92points\1000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6518" y="2976534"/>
              <a:ext cx="1801368" cy="1801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D:\My_Work\FaceAlignment\results\FaceWall\92points\1052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838200"/>
              <a:ext cx="1801368" cy="1801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:\My_Work\FaceAlignment\results\FaceWall\92points\1206.b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2971800"/>
              <a:ext cx="1801368" cy="1801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My_Work\FaceAlignment\results\FaceWall\92points\4611.bm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00" y="838200"/>
              <a:ext cx="1801368" cy="1801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572000" y="1447800"/>
            <a:ext cx="4012320" cy="3954903"/>
            <a:chOff x="4598280" y="1447800"/>
            <a:chExt cx="4012320" cy="3954903"/>
          </a:xfrm>
        </p:grpSpPr>
        <p:pic>
          <p:nvPicPr>
            <p:cNvPr id="8" name="Picture 4" descr="D:\Work\MatlabProjects\HeadPoseEstimation0503\Data\FaceWall\Result\92points1128023952.bm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73" t="66573" r="19914" b="-1"/>
            <a:stretch/>
          </p:blipFill>
          <p:spPr bwMode="auto">
            <a:xfrm>
              <a:off x="4598280" y="1447800"/>
              <a:ext cx="1792210" cy="1803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D:\Work\MatlabProjects\HeadPoseEstimation0503\Data\FaceWall\Result\92points1128023952.bm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95" t="33381" b="33309"/>
            <a:stretch/>
          </p:blipFill>
          <p:spPr bwMode="auto">
            <a:xfrm>
              <a:off x="6819120" y="1447800"/>
              <a:ext cx="1791480" cy="1797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D:\Work\MatlabProjects\HeadPoseEstimation0503\Data\FaceWall\Result\92points1128023952.bm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31" t="66822" r="39853"/>
            <a:stretch/>
          </p:blipFill>
          <p:spPr bwMode="auto">
            <a:xfrm>
              <a:off x="6800088" y="3581400"/>
              <a:ext cx="1810512" cy="1790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D:\Work\MatlabProjects\HeadPoseEstimation0503\Data\FaceWall\Result\92points1128023952.bmp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44" t="33394" r="20028" b="33179"/>
            <a:stretch/>
          </p:blipFill>
          <p:spPr bwMode="auto">
            <a:xfrm>
              <a:off x="4598280" y="3598804"/>
              <a:ext cx="1802520" cy="180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Desirable properties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447800"/>
                <a:ext cx="4038600" cy="5334000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Robust</a:t>
                </a:r>
              </a:p>
              <a:p>
                <a:pPr lvl="1"/>
                <a:r>
                  <a:rPr lang="en-US" dirty="0" smtClean="0"/>
                  <a:t>complex appearance</a:t>
                </a:r>
              </a:p>
              <a:p>
                <a:pPr lvl="1"/>
                <a:r>
                  <a:rPr lang="en-US" dirty="0" smtClean="0"/>
                  <a:t>rough initialization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Accurate</a:t>
                </a:r>
              </a:p>
              <a:p>
                <a:pPr lvl="1"/>
                <a:r>
                  <a:rPr lang="en-US" dirty="0" smtClean="0"/>
                  <a:t>error: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||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 −</m:t>
                    </m:r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en-US" i="1">
                        <a:latin typeface="Cambria Math"/>
                      </a:rPr>
                      <m:t>||</m:t>
                    </m:r>
                  </m:oMath>
                </a14:m>
                <a:endParaRPr lang="en-US" dirty="0" smtClean="0"/>
              </a:p>
              <a:p>
                <a:pPr marL="971550" lvl="1" indent="-514350">
                  <a:buFont typeface="+mj-lt"/>
                  <a:buAutoNum type="arabicPeriod"/>
                </a:pPr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Efficient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4038600" cy="5334000"/>
              </a:xfrm>
              <a:blipFill rotWithShape="1">
                <a:blip r:embed="rId8"/>
                <a:stretch>
                  <a:fillRect l="-3922" t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976643" y="3124200"/>
            <a:ext cx="3478423" cy="2667000"/>
            <a:chOff x="4976643" y="3124200"/>
            <a:chExt cx="3478423" cy="2667000"/>
          </a:xfrm>
        </p:grpSpPr>
        <p:sp>
          <p:nvSpPr>
            <p:cNvPr id="4" name="Rectangle 3"/>
            <p:cNvSpPr/>
            <p:nvPr/>
          </p:nvSpPr>
          <p:spPr>
            <a:xfrm>
              <a:off x="7010400" y="5298673"/>
              <a:ext cx="13532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occlusion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055480" y="3148056"/>
              <a:ext cx="78258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pose</a:t>
              </a:r>
              <a:endParaRPr lang="en-US" sz="24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76643" y="5329535"/>
              <a:ext cx="11083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lighting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34200" y="3124200"/>
              <a:ext cx="15208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expression</a:t>
              </a:r>
              <a:endParaRPr lang="en-US" sz="2400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95400" y="5908357"/>
            <a:ext cx="6324600" cy="49244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en-US" sz="2600" dirty="0" smtClean="0"/>
              <a:t>training</a:t>
            </a:r>
            <a:r>
              <a:rPr lang="en-US" sz="2600" dirty="0"/>
              <a:t>: </a:t>
            </a:r>
            <a:r>
              <a:rPr lang="en-US" sz="2600" dirty="0" smtClean="0"/>
              <a:t>minutes / </a:t>
            </a:r>
            <a:r>
              <a:rPr lang="en-US" sz="2600" dirty="0"/>
              <a:t>testing: milliseconds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52600" y="4724400"/>
                <a:ext cx="2466637" cy="410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𝑆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: ground truth shape</a:t>
                </a:r>
                <a:endParaRPr lang="en-US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724400"/>
                <a:ext cx="2466637" cy="410562"/>
              </a:xfrm>
              <a:prstGeom prst="rect">
                <a:avLst/>
              </a:prstGeom>
              <a:blipFill rotWithShape="1">
                <a:blip r:embed="rId9"/>
                <a:stretch>
                  <a:fillRect t="-4478" r="-1733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Compare with [</a:t>
            </a:r>
            <a:r>
              <a:rPr lang="en-US" altLang="zh-CN" dirty="0" smtClean="0"/>
              <a:t>Liang et. </a:t>
            </a:r>
            <a:r>
              <a:rPr lang="en-US" altLang="zh-CN" dirty="0"/>
              <a:t>a</a:t>
            </a:r>
            <a:r>
              <a:rPr lang="en-US" altLang="zh-CN" dirty="0" smtClean="0"/>
              <a:t>l. 2008]</a:t>
            </a:r>
            <a:endParaRPr lang="zh-CN" alt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1219200"/>
          </a:xfrm>
        </p:spPr>
        <p:txBody>
          <a:bodyPr>
            <a:noAutofit/>
          </a:bodyPr>
          <a:lstStyle/>
          <a:p>
            <a:r>
              <a:rPr lang="en-US" altLang="zh-CN" dirty="0"/>
              <a:t>87 </a:t>
            </a:r>
            <a:r>
              <a:rPr lang="en-US" altLang="zh-CN" dirty="0" smtClean="0"/>
              <a:t>points, many are texture-less</a:t>
            </a:r>
            <a:endParaRPr lang="en-US" altLang="zh-CN" dirty="0"/>
          </a:p>
          <a:p>
            <a:r>
              <a:rPr lang="en-US" altLang="zh-CN" dirty="0" smtClean="0"/>
              <a:t>Shape constraint is more important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21261"/>
              </p:ext>
            </p:extLst>
          </p:nvPr>
        </p:nvGraphicFramePr>
        <p:xfrm>
          <a:off x="152400" y="3505200"/>
          <a:ext cx="8839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981200"/>
                <a:gridCol w="1981200"/>
                <a:gridCol w="2209800"/>
              </a:tblGrid>
              <a:tr h="584200"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Mean error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 5 pixels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 7.5 pixels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&lt; 10 pixels</a:t>
                      </a:r>
                      <a:endParaRPr lang="zh-CN" altLang="en-US" sz="2800" dirty="0"/>
                    </a:p>
                  </a:txBody>
                  <a:tcPr/>
                </a:tc>
              </a:tr>
              <a:tr h="584200"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Method in [2]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74.7%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93.5%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97.8%</a:t>
                      </a:r>
                      <a:endParaRPr lang="zh-CN" altLang="en-US" sz="2800" dirty="0"/>
                    </a:p>
                  </a:txBody>
                  <a:tcPr/>
                </a:tc>
              </a:tr>
              <a:tr h="584200">
                <a:tc>
                  <a:txBody>
                    <a:bodyPr/>
                    <a:lstStyle/>
                    <a:p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Our Method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86.1</a:t>
                      </a:r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95.2</a:t>
                      </a:r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98.2</a:t>
                      </a:r>
                      <a:r>
                        <a:rPr lang="en-US" altLang="zh-CN" sz="2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5800" y="5496580"/>
                <a:ext cx="79248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/>
                  <a:t>p</a:t>
                </a:r>
                <a:r>
                  <a:rPr lang="en-US" altLang="zh-CN" sz="2800" dirty="0" smtClean="0"/>
                  <a:t>ercentage of test images with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/>
                      </a:rPr>
                      <m:t>𝑒𝑟𝑟𝑜𝑟</m:t>
                    </m:r>
                    <m:r>
                      <a:rPr lang="en-US" altLang="zh-CN" sz="2800" i="1" dirty="0" smtClean="0">
                        <a:latin typeface="Cambria Math"/>
                      </a:rPr>
                      <m:t>&lt;</m:t>
                    </m:r>
                    <m:r>
                      <a:rPr lang="en-US" altLang="zh-CN" sz="2800" i="1" dirty="0" smtClean="0">
                        <a:latin typeface="Cambria Math"/>
                      </a:rPr>
                      <m:t>𝑡h𝑟𝑒𝑠h𝑜𝑙𝑑</m:t>
                    </m:r>
                  </m:oMath>
                </a14:m>
                <a:endParaRPr lang="en-US" altLang="zh-CN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496580"/>
                <a:ext cx="7924800" cy="523220"/>
              </a:xfrm>
              <a:prstGeom prst="rect">
                <a:avLst/>
              </a:prstGeom>
              <a:blipFill rotWithShape="1">
                <a:blip r:embed="rId2"/>
                <a:stretch>
                  <a:fillRect l="-1615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819400" y="4114800"/>
            <a:ext cx="1066800" cy="1066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of </a:t>
            </a:r>
            <a:r>
              <a:rPr lang="en-US" altLang="zh-CN" smtClean="0"/>
              <a:t>87 points</a:t>
            </a:r>
            <a:endParaRPr lang="zh-CN" altLang="en-US" dirty="0"/>
          </a:p>
        </p:txBody>
      </p:sp>
      <p:pic>
        <p:nvPicPr>
          <p:cNvPr id="8194" name="Picture 2" descr="D:\Work\MatlabProjects\HeadPoseEstimation0503\Data\FaceWall\Result\92points1116231910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676400"/>
            <a:ext cx="9000000" cy="449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6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401"/>
    </mc:Choice>
    <mc:Fallback xmlns="">
      <p:transition advTm="3740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Challenges: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51074"/>
            <a:ext cx="4191000" cy="437832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Heuristic and fixed shape model (e.g., PCA)</a:t>
            </a:r>
          </a:p>
          <a:p>
            <a:endParaRPr lang="en-US" sz="2800" dirty="0"/>
          </a:p>
          <a:p>
            <a:r>
              <a:rPr lang="en-US" sz="2800" dirty="0" smtClean="0"/>
              <a:t>Large variation in face appearance/geometry</a:t>
            </a:r>
          </a:p>
          <a:p>
            <a:endParaRPr lang="en-US" sz="2800" dirty="0"/>
          </a:p>
          <a:p>
            <a:r>
              <a:rPr lang="en-US" sz="2800" dirty="0" smtClean="0"/>
              <a:t>Large training data and feature space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techniques: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09800"/>
            <a:ext cx="4194175" cy="4343400"/>
          </a:xfrm>
        </p:spPr>
        <p:txBody>
          <a:bodyPr>
            <a:noAutofit/>
          </a:bodyPr>
          <a:lstStyle/>
          <a:p>
            <a:r>
              <a:rPr lang="en-US" sz="2800" dirty="0"/>
              <a:t>N</a:t>
            </a:r>
            <a:r>
              <a:rPr lang="en-US" sz="2800" dirty="0" smtClean="0"/>
              <a:t>on-parametric shape constraint</a:t>
            </a:r>
          </a:p>
          <a:p>
            <a:endParaRPr lang="en-US" sz="2800" dirty="0"/>
          </a:p>
          <a:p>
            <a:r>
              <a:rPr lang="en-US" sz="2800" dirty="0" smtClean="0"/>
              <a:t>Cascaded regression and shape indexed features</a:t>
            </a:r>
          </a:p>
          <a:p>
            <a:endParaRPr lang="en-US" sz="2800" dirty="0" smtClean="0"/>
          </a:p>
          <a:p>
            <a:r>
              <a:rPr lang="en-US" sz="2800" dirty="0" smtClean="0"/>
              <a:t>Correlation based feature selection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35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6744819" cy="3886200"/>
          </a:xfrm>
        </p:spPr>
        <p:txBody>
          <a:bodyPr>
            <a:normAutofit/>
          </a:bodyPr>
          <a:lstStyle/>
          <a:p>
            <a:r>
              <a:rPr lang="en-US" dirty="0"/>
              <a:t>Active Shape </a:t>
            </a:r>
            <a:r>
              <a:rPr lang="en-US" dirty="0" smtClean="0"/>
              <a:t>Model (ASM)</a:t>
            </a:r>
            <a:endParaRPr lang="en-US" dirty="0"/>
          </a:p>
          <a:p>
            <a:pPr lvl="1"/>
            <a:r>
              <a:rPr lang="en-US" dirty="0"/>
              <a:t>detect </a:t>
            </a:r>
            <a:r>
              <a:rPr lang="en-US" dirty="0" smtClean="0"/>
              <a:t>points from local features</a:t>
            </a:r>
          </a:p>
          <a:p>
            <a:pPr lvl="1"/>
            <a:r>
              <a:rPr lang="en-US" dirty="0" smtClean="0"/>
              <a:t>sensitive </a:t>
            </a:r>
            <a:r>
              <a:rPr lang="en-US" dirty="0"/>
              <a:t>to noise</a:t>
            </a:r>
          </a:p>
          <a:p>
            <a:endParaRPr lang="en-US" dirty="0" smtClean="0"/>
          </a:p>
          <a:p>
            <a:r>
              <a:rPr lang="en-US" dirty="0" smtClean="0"/>
              <a:t>Active Appearance Model (AAM)</a:t>
            </a:r>
          </a:p>
          <a:p>
            <a:pPr lvl="1"/>
            <a:r>
              <a:rPr lang="en-US" dirty="0" smtClean="0"/>
              <a:t>sensitive to initialization</a:t>
            </a:r>
          </a:p>
          <a:p>
            <a:pPr lvl="1"/>
            <a:r>
              <a:rPr lang="en-US" dirty="0" smtClean="0"/>
              <a:t>fragile to appearance change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096000" y="3733800"/>
            <a:ext cx="3089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Cootes</a:t>
            </a:r>
            <a:r>
              <a:rPr lang="en-US" sz="2400" dirty="0"/>
              <a:t> et. al. </a:t>
            </a:r>
            <a:r>
              <a:rPr lang="en-US" sz="2400" dirty="0" smtClean="0"/>
              <a:t>1998]</a:t>
            </a:r>
          </a:p>
          <a:p>
            <a:r>
              <a:rPr lang="en-US" sz="2400" dirty="0" smtClean="0"/>
              <a:t>[Matthews </a:t>
            </a:r>
            <a:r>
              <a:rPr lang="en-US" sz="2400" dirty="0"/>
              <a:t>et. al. 2004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19800" y="1752600"/>
            <a:ext cx="3147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err="1" smtClean="0"/>
              <a:t>Cootes</a:t>
            </a:r>
            <a:r>
              <a:rPr lang="en-US" sz="2400" dirty="0" smtClean="0"/>
              <a:t> et. al. 1992]</a:t>
            </a:r>
          </a:p>
          <a:p>
            <a:r>
              <a:rPr lang="en-US" sz="2400" dirty="0" smtClean="0"/>
              <a:t>[</a:t>
            </a:r>
            <a:r>
              <a:rPr lang="en-US" sz="2400" dirty="0" err="1" smtClean="0"/>
              <a:t>Milborrow</a:t>
            </a:r>
            <a:r>
              <a:rPr lang="en-US" sz="2400" dirty="0" smtClean="0"/>
              <a:t> </a:t>
            </a:r>
            <a:r>
              <a:rPr lang="en-US" sz="2400" dirty="0"/>
              <a:t>et. al. </a:t>
            </a:r>
            <a:r>
              <a:rPr lang="en-US" sz="2400" dirty="0" smtClean="0"/>
              <a:t>2008]</a:t>
            </a:r>
          </a:p>
          <a:p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33400" y="5678269"/>
            <a:ext cx="800100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All use a parametric (PCA) shape model</a:t>
            </a:r>
          </a:p>
        </p:txBody>
      </p:sp>
    </p:spTree>
    <p:extLst>
      <p:ext uri="{BB962C8B-B14F-4D97-AF65-F5344CB8AC3E}">
        <p14:creationId xmlns:p14="http://schemas.microsoft.com/office/powerpoint/2010/main" val="171732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43065"/>
            <a:ext cx="28765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approaches: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14" y="1600199"/>
            <a:ext cx="7179886" cy="47339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Boosted </a:t>
            </a:r>
            <a:r>
              <a:rPr lang="en-US" dirty="0" smtClean="0"/>
              <a:t>regression for face alignment</a:t>
            </a:r>
            <a:endParaRPr lang="en-US" dirty="0"/>
          </a:p>
          <a:p>
            <a:pPr lvl="1"/>
            <a:r>
              <a:rPr lang="en-US" dirty="0" smtClean="0"/>
              <a:t>predict model parameters; fast</a:t>
            </a:r>
          </a:p>
          <a:p>
            <a:pPr lvl="1"/>
            <a:r>
              <a:rPr lang="en-US" sz="2400" dirty="0"/>
              <a:t>[</a:t>
            </a:r>
            <a:r>
              <a:rPr lang="en-US" sz="2400" dirty="0" err="1"/>
              <a:t>Saragih</a:t>
            </a:r>
            <a:r>
              <a:rPr lang="en-US" sz="2400" dirty="0"/>
              <a:t> et. al. 2007] (AAM)</a:t>
            </a:r>
          </a:p>
          <a:p>
            <a:pPr lvl="1"/>
            <a:r>
              <a:rPr lang="en-US" sz="2400" dirty="0"/>
              <a:t>[Sauer et. al. 2011] (AAM)</a:t>
            </a:r>
          </a:p>
          <a:p>
            <a:pPr lvl="1"/>
            <a:r>
              <a:rPr lang="en-US" sz="2400" dirty="0"/>
              <a:t>[</a:t>
            </a:r>
            <a:r>
              <a:rPr lang="en-US" sz="2400" dirty="0" err="1"/>
              <a:t>Cristinacce</a:t>
            </a:r>
            <a:r>
              <a:rPr lang="en-US" sz="2400" dirty="0"/>
              <a:t> et. al. 2007] (ASM</a:t>
            </a:r>
            <a:r>
              <a:rPr lang="en-US" sz="2400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Cascaded pose regression</a:t>
            </a:r>
          </a:p>
          <a:p>
            <a:pPr lvl="1"/>
            <a:r>
              <a:rPr lang="en-US" sz="2400" dirty="0"/>
              <a:t>[</a:t>
            </a:r>
            <a:r>
              <a:rPr lang="en-US" sz="2400" dirty="0" smtClean="0"/>
              <a:t>Dollar et. </a:t>
            </a:r>
            <a:r>
              <a:rPr lang="en-US" sz="2400" dirty="0"/>
              <a:t>a</a:t>
            </a:r>
            <a:r>
              <a:rPr lang="en-US" sz="2400" dirty="0" smtClean="0"/>
              <a:t>l. </a:t>
            </a:r>
            <a:r>
              <a:rPr lang="en-US" sz="2400" dirty="0"/>
              <a:t>2010</a:t>
            </a:r>
            <a:r>
              <a:rPr lang="en-US" sz="2400" dirty="0" smtClean="0"/>
              <a:t>]</a:t>
            </a:r>
          </a:p>
          <a:p>
            <a:pPr lvl="1"/>
            <a:r>
              <a:rPr lang="en-US" dirty="0"/>
              <a:t>pose indexed </a:t>
            </a:r>
            <a:r>
              <a:rPr lang="en-US" dirty="0" smtClean="0"/>
              <a:t>feature</a:t>
            </a:r>
          </a:p>
          <a:p>
            <a:pPr lvl="1"/>
            <a:r>
              <a:rPr lang="en-US" dirty="0"/>
              <a:t>also use parametric pose </a:t>
            </a:r>
            <a:r>
              <a:rPr lang="en-US" dirty="0" smtClean="0"/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Parametric shape model is dominant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81200"/>
                <a:ext cx="838200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 smtClean="0"/>
                  <a:t>But, it has drawbacks</a:t>
                </a: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US" sz="3600" dirty="0" smtClean="0"/>
                  <a:t>Parameter </a:t>
                </a:r>
                <a:r>
                  <a:rPr lang="en-US" sz="3600" dirty="0"/>
                  <a:t>error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≠</m:t>
                    </m:r>
                  </m:oMath>
                </a14:m>
                <a:r>
                  <a:rPr lang="en-US" sz="3600" dirty="0"/>
                  <a:t> </a:t>
                </a:r>
                <a:r>
                  <a:rPr lang="en-US" sz="3600" dirty="0" smtClean="0"/>
                  <a:t>alignment error</a:t>
                </a:r>
              </a:p>
              <a:p>
                <a:pPr marL="914400" lvl="1" indent="-514350"/>
                <a:r>
                  <a:rPr lang="en-US" sz="3200" dirty="0" smtClean="0"/>
                  <a:t>minimizing parameter error is suboptimal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600" dirty="0" smtClean="0"/>
                  <a:t>Hard </a:t>
                </a:r>
                <a:r>
                  <a:rPr lang="en-US" sz="3600" dirty="0"/>
                  <a:t>to </a:t>
                </a:r>
                <a:r>
                  <a:rPr lang="en-US" sz="3600" dirty="0" smtClean="0"/>
                  <a:t>specify model capacity</a:t>
                </a:r>
              </a:p>
              <a:p>
                <a:pPr marL="914400" lvl="1" indent="-514350"/>
                <a:r>
                  <a:rPr lang="en-US" sz="3200" dirty="0" smtClean="0"/>
                  <a:t>usually heuristic and </a:t>
                </a:r>
                <a:r>
                  <a:rPr lang="en-US" sz="3200" dirty="0"/>
                  <a:t>fixed, e.g., PCA dim</a:t>
                </a:r>
                <a:endParaRPr lang="en-US" sz="3200" dirty="0" smtClean="0"/>
              </a:p>
              <a:p>
                <a:pPr marL="914400" lvl="1" indent="-514350"/>
                <a:r>
                  <a:rPr lang="en-US" sz="3200" dirty="0" smtClean="0"/>
                  <a:t>not flexible for an iterative alignment</a:t>
                </a:r>
              </a:p>
              <a:p>
                <a:pPr marL="1314450" lvl="2" indent="-514350"/>
                <a:r>
                  <a:rPr lang="en-US" sz="2800" dirty="0" smtClean="0"/>
                  <a:t>strict initially? flexible finally?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81200"/>
                <a:ext cx="8382000" cy="4724400"/>
              </a:xfrm>
              <a:blipFill rotWithShape="1">
                <a:blip r:embed="rId3"/>
                <a:stretch>
                  <a:fillRect l="-2182" t="-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95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198438"/>
            <a:ext cx="8458200" cy="1477962"/>
          </a:xfrm>
        </p:spPr>
        <p:txBody>
          <a:bodyPr>
            <a:noAutofit/>
          </a:bodyPr>
          <a:lstStyle/>
          <a:p>
            <a:r>
              <a:rPr lang="en-US" dirty="0" smtClean="0"/>
              <a:t>Can we discard a parametric model?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47801"/>
                <a:ext cx="8229600" cy="5105399"/>
              </a:xfrm>
            </p:spPr>
            <p:txBody>
              <a:bodyPr>
                <a:no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Directly estimate shape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</m:oMath>
                </a14:m>
                <a:r>
                  <a:rPr lang="en-US" dirty="0" smtClean="0"/>
                  <a:t> by regression?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Overcome the challenges</a:t>
                </a:r>
                <a:r>
                  <a:rPr lang="en-US" dirty="0"/>
                  <a:t>?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high-dimensional output</a:t>
                </a:r>
              </a:p>
              <a:p>
                <a:pPr lvl="1"/>
                <a:r>
                  <a:rPr lang="en-US" dirty="0" smtClean="0"/>
                  <a:t>highly non-linear</a:t>
                </a:r>
              </a:p>
              <a:p>
                <a:pPr lvl="1"/>
                <a:r>
                  <a:rPr lang="en-US" dirty="0" smtClean="0"/>
                  <a:t>large variations in facial appearance</a:t>
                </a:r>
              </a:p>
              <a:p>
                <a:pPr lvl="1"/>
                <a:r>
                  <a:rPr lang="en-US" dirty="0" smtClean="0"/>
                  <a:t>large training data and feature space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Still preserve the shape constraint?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47801"/>
                <a:ext cx="8229600" cy="5105399"/>
              </a:xfrm>
              <a:blipFill rotWithShape="1">
                <a:blip r:embed="rId3"/>
                <a:stretch>
                  <a:fillRect l="-1926" t="-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47801"/>
            <a:ext cx="82296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7824294" y="1447800"/>
            <a:ext cx="786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7848600" y="2554069"/>
            <a:ext cx="786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7900494" y="5257800"/>
            <a:ext cx="786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26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98438"/>
            <a:ext cx="9144000" cy="1477962"/>
          </a:xfrm>
        </p:spPr>
        <p:txBody>
          <a:bodyPr>
            <a:noAutofit/>
          </a:bodyPr>
          <a:lstStyle/>
          <a:p>
            <a:r>
              <a:rPr lang="en-US" sz="4000" dirty="0"/>
              <a:t>Our approach: Explicit Shape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47801"/>
                <a:ext cx="8229600" cy="5105399"/>
              </a:xfrm>
            </p:spPr>
            <p:txBody>
              <a:bodyPr>
                <a:no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Directly estimate shape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</m:oMath>
                </a14:m>
                <a:r>
                  <a:rPr lang="en-US" dirty="0" smtClean="0"/>
                  <a:t> by regression?</a:t>
                </a:r>
              </a:p>
              <a:p>
                <a:pPr marL="914400" lvl="1" indent="-514350"/>
                <a:r>
                  <a:rPr lang="en-US" dirty="0"/>
                  <a:t>b</a:t>
                </a:r>
                <a:r>
                  <a:rPr lang="en-US" dirty="0" smtClean="0"/>
                  <a:t>oosted (cascade) regression framework</a:t>
                </a:r>
              </a:p>
              <a:p>
                <a:pPr marL="914400" lvl="1" indent="-514350"/>
                <a:r>
                  <a:rPr lang="en-US" dirty="0"/>
                  <a:t>minimize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||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𝑆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 −</m:t>
                    </m:r>
                    <m:r>
                      <a:rPr lang="en-US" i="1">
                        <a:latin typeface="Cambria Math"/>
                      </a:rPr>
                      <m:t>𝑆</m:t>
                    </m:r>
                    <m:r>
                      <a:rPr lang="en-US" i="1">
                        <a:latin typeface="Cambria Math"/>
                      </a:rPr>
                      <m:t>||</m:t>
                    </m:r>
                  </m:oMath>
                </a14:m>
                <a:r>
                  <a:rPr lang="en-US" dirty="0"/>
                  <a:t> from coarse to fine</a:t>
                </a:r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Overcome the challenges?</a:t>
                </a:r>
              </a:p>
              <a:p>
                <a:pPr marL="914400" lvl="1" indent="-514350"/>
                <a:r>
                  <a:rPr lang="en-US" dirty="0" smtClean="0"/>
                  <a:t>two </a:t>
                </a:r>
                <a:r>
                  <a:rPr lang="en-US" dirty="0"/>
                  <a:t>level cascade for better </a:t>
                </a:r>
                <a:r>
                  <a:rPr lang="en-US" dirty="0" smtClean="0"/>
                  <a:t>convergence</a:t>
                </a:r>
              </a:p>
              <a:p>
                <a:pPr marL="914400" lvl="1" indent="-514350"/>
                <a:r>
                  <a:rPr lang="en-US" dirty="0" smtClean="0"/>
                  <a:t>efficient </a:t>
                </a:r>
                <a:r>
                  <a:rPr lang="en-US" dirty="0"/>
                  <a:t>and effective </a:t>
                </a:r>
                <a:r>
                  <a:rPr lang="en-US" dirty="0" smtClean="0"/>
                  <a:t>features</a:t>
                </a:r>
              </a:p>
              <a:p>
                <a:pPr marL="914400" lvl="1" indent="-514350"/>
                <a:r>
                  <a:rPr lang="en-US" dirty="0" smtClean="0"/>
                  <a:t>fast </a:t>
                </a:r>
                <a:r>
                  <a:rPr lang="en-US" dirty="0"/>
                  <a:t>correlation based feature </a:t>
                </a:r>
                <a:r>
                  <a:rPr lang="en-US" dirty="0" smtClean="0"/>
                  <a:t>selection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Still preserve shape constraint?</a:t>
                </a:r>
              </a:p>
              <a:p>
                <a:pPr marL="914400" lvl="1" indent="-514350"/>
                <a:r>
                  <a:rPr lang="en-US" dirty="0" smtClean="0"/>
                  <a:t>automatic </a:t>
                </a:r>
                <a:r>
                  <a:rPr lang="en-US" dirty="0"/>
                  <a:t>and adaptive shape </a:t>
                </a:r>
                <a:r>
                  <a:rPr lang="en-US" dirty="0" smtClean="0"/>
                  <a:t>constraint</a:t>
                </a:r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47801"/>
                <a:ext cx="8229600" cy="5105399"/>
              </a:xfrm>
              <a:blipFill rotWithShape="1">
                <a:blip r:embed="rId3"/>
                <a:stretch>
                  <a:fillRect l="-1926" t="-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47801"/>
            <a:ext cx="82296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 smtClean="0"/>
          </a:p>
        </p:txBody>
      </p:sp>
      <p:sp>
        <p:nvSpPr>
          <p:cNvPr id="9" name="Rectangle 5"/>
          <p:cNvSpPr/>
          <p:nvPr/>
        </p:nvSpPr>
        <p:spPr>
          <a:xfrm>
            <a:off x="7900494" y="1447800"/>
            <a:ext cx="786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5"/>
          <p:cNvSpPr/>
          <p:nvPr/>
        </p:nvSpPr>
        <p:spPr>
          <a:xfrm>
            <a:off x="7924800" y="3048000"/>
            <a:ext cx="786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7976694" y="5181600"/>
            <a:ext cx="786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74"/>
          <p:cNvSpPr/>
          <p:nvPr/>
        </p:nvSpPr>
        <p:spPr>
          <a:xfrm>
            <a:off x="1371600" y="2057400"/>
            <a:ext cx="6113644" cy="990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74"/>
          <p:cNvSpPr/>
          <p:nvPr/>
        </p:nvSpPr>
        <p:spPr>
          <a:xfrm>
            <a:off x="1371600" y="3657600"/>
            <a:ext cx="6113644" cy="1524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74"/>
          <p:cNvSpPr/>
          <p:nvPr/>
        </p:nvSpPr>
        <p:spPr>
          <a:xfrm>
            <a:off x="1371600" y="5827930"/>
            <a:ext cx="6113644" cy="49666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0"/>
            <a:ext cx="8534401" cy="9144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Approach overview</a:t>
            </a:r>
            <a:endParaRPr lang="zh-CN" alt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1447800" y="1064568"/>
            <a:ext cx="7239000" cy="230832"/>
          </a:xfrm>
          <a:prstGeom prst="rightArrow">
            <a:avLst>
              <a:gd name="adj1" fmla="val 50000"/>
              <a:gd name="adj2" fmla="val 125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1905000" y="762000"/>
            <a:ext cx="81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t = 0</a:t>
            </a:r>
            <a:endParaRPr lang="zh-CN" altLang="en-US" sz="24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3810000" y="762000"/>
            <a:ext cx="90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t = 1</a:t>
            </a:r>
            <a:endParaRPr lang="zh-CN" altLang="en-US" sz="2400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5715000" y="762000"/>
            <a:ext cx="81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t = 2</a:t>
            </a:r>
            <a:endParaRPr lang="zh-CN" altLang="en-US" sz="24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6658896" y="762000"/>
            <a:ext cx="58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…</a:t>
            </a:r>
            <a:endParaRPr lang="zh-CN" altLang="en-US" sz="24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7391400" y="762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t = 10</a:t>
            </a:r>
            <a:endParaRPr lang="zh-CN" altLang="en-US" sz="2400" i="1" dirty="0"/>
          </a:p>
        </p:txBody>
      </p:sp>
      <p:sp>
        <p:nvSpPr>
          <p:cNvPr id="62" name="Right Arrow 61"/>
          <p:cNvSpPr/>
          <p:nvPr/>
        </p:nvSpPr>
        <p:spPr>
          <a:xfrm>
            <a:off x="1524000" y="3546115"/>
            <a:ext cx="914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966008" y="5024735"/>
                <a:ext cx="72635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 err="1" smtClean="0"/>
                  <a:t>Regressor</a:t>
                </a:r>
                <a:r>
                  <a:rPr lang="en-US" altLang="zh-CN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altLang="zh-CN" sz="2400" i="1">
                            <a:latin typeface="Cambria Math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altLang="zh-CN" sz="2400" dirty="0" smtClean="0"/>
                  <a:t> updates previous shape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altLang="zh-CN" sz="2400" i="1">
                            <a:latin typeface="Cambria Math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400" dirty="0" smtClean="0"/>
                  <a:t> incrementally</a:t>
                </a:r>
                <a:endParaRPr lang="zh-CN" altLang="zh-CN" sz="2400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08" y="5024735"/>
                <a:ext cx="7263592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258" t="-10526" r="-16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ight Arrow 66"/>
          <p:cNvSpPr/>
          <p:nvPr/>
        </p:nvSpPr>
        <p:spPr>
          <a:xfrm>
            <a:off x="4039392" y="3568660"/>
            <a:ext cx="9898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1524000" y="2819400"/>
            <a:ext cx="2559000" cy="30480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042000" y="2819400"/>
            <a:ext cx="1546200" cy="31260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743199" y="6307631"/>
                <a:ext cx="5867401" cy="47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∆</m:t>
                    </m:r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</m:acc>
                    <m:r>
                      <a:rPr lang="en-US" sz="2400" i="1" smtClean="0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 smtClean="0"/>
                  <a:t>: ground </a:t>
                </a:r>
                <a:r>
                  <a:rPr lang="en-US" sz="2400" dirty="0"/>
                  <a:t>truth </a:t>
                </a:r>
                <a:r>
                  <a:rPr lang="en-US" sz="2400" dirty="0" smtClean="0"/>
                  <a:t>shape </a:t>
                </a:r>
                <a:r>
                  <a:rPr lang="en-US" sz="2400" dirty="0"/>
                  <a:t>residual</a:t>
                </a: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6307631"/>
                <a:ext cx="5867401" cy="474169"/>
              </a:xfrm>
              <a:prstGeom prst="rect">
                <a:avLst/>
              </a:prstGeom>
              <a:blipFill rotWithShape="1">
                <a:blip r:embed="rId7"/>
                <a:stretch>
                  <a:fillRect l="-208" t="-10256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/>
          <p:cNvGrpSpPr/>
          <p:nvPr/>
        </p:nvGrpSpPr>
        <p:grpSpPr>
          <a:xfrm>
            <a:off x="1013175" y="5638800"/>
            <a:ext cx="7454064" cy="685800"/>
            <a:chOff x="1013175" y="5638800"/>
            <a:chExt cx="7454064" cy="685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1013175" y="5638800"/>
                  <a:ext cx="7454064" cy="66473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  <m:r>
                        <a:rPr lang="en-US" altLang="zh-CN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400" i="0" smtClean="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𝑅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</m:acc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CN" sz="2400" b="0" i="1" smtClean="0">
                                  <a:latin typeface="Cambria Math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/>
                                    </a:rPr>
                                    <m:t>𝐼</m:t>
                                  </m:r>
                                  <m:r>
                                    <a:rPr lang="en-US" altLang="zh-CN" sz="2400" b="0" i="1" smtClean="0"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400" b="0" i="1" smtClean="0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  <m:sup>
                                      <m:r>
                                        <a:rPr lang="en-US" altLang="zh-CN" sz="2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r>
                    <a:rPr lang="en-US" altLang="zh-CN" sz="2000" dirty="0"/>
                    <a:t>, </a:t>
                  </a:r>
                  <a:r>
                    <a:rPr lang="en-US" altLang="zh-CN" sz="2400" dirty="0"/>
                    <a:t>over all </a:t>
                  </a:r>
                  <a:r>
                    <a:rPr lang="en-US" altLang="zh-CN" sz="2400" dirty="0" smtClean="0"/>
                    <a:t>training examples</a:t>
                  </a:r>
                  <a:endParaRPr lang="zh-CN" altLang="zh-CN" sz="20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175" y="5638800"/>
                  <a:ext cx="7454064" cy="66473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27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Rectangle 74"/>
            <p:cNvSpPr/>
            <p:nvPr/>
          </p:nvSpPr>
          <p:spPr>
            <a:xfrm>
              <a:off x="1049156" y="5638800"/>
              <a:ext cx="3903844" cy="685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ight Arrow 78"/>
          <p:cNvSpPr/>
          <p:nvPr/>
        </p:nvSpPr>
        <p:spPr>
          <a:xfrm>
            <a:off x="6592257" y="3553968"/>
            <a:ext cx="102774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3987095" y="4278868"/>
                <a:ext cx="9659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/>
                      </a:rPr>
                      <m:t>𝐼</m:t>
                    </m:r>
                  </m:oMath>
                </a14:m>
                <a:r>
                  <a:rPr lang="en-US" altLang="zh-CN" dirty="0" smtClean="0"/>
                  <a:t>: image</a:t>
                </a:r>
                <a:endParaRPr lang="zh-CN" altLang="zh-CN" dirty="0"/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095" y="4278868"/>
                <a:ext cx="965905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8197" r="-566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152400" y="1498937"/>
            <a:ext cx="12281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initialized from face detector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71800" y="4639270"/>
                <a:ext cx="8443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</a:rPr>
                            <m:t>𝑡</m:t>
                          </m:r>
                          <m:r>
                            <a:rPr lang="en-US" altLang="zh-CN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639270"/>
                <a:ext cx="844398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3616301" y="4634805"/>
                <a:ext cx="20286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/>
                      </a:rPr>
                      <m:t>+</m:t>
                    </m:r>
                    <m:r>
                      <a:rPr lang="en-US" altLang="zh-CN" sz="2400" b="0" i="1" dirty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2400" b="0" i="1" dirty="0" smtClean="0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altLang="zh-CN" sz="2400" b="0" i="1" dirty="0" smtClean="0">
                            <a:latin typeface="Cambria Math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zh-CN" altLang="zh-CN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/>
                          </a:rPr>
                          <m:t>𝐼</m:t>
                        </m:r>
                        <m:r>
                          <a:rPr lang="en-US" altLang="zh-CN" sz="2400" i="1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altLang="zh-CN" sz="2400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301" y="4634805"/>
                <a:ext cx="202869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5263998" y="4643735"/>
                <a:ext cx="9330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/>
                            </a:rPr>
                            <m:t> =</m:t>
                          </m:r>
                          <m:r>
                            <a:rPr lang="en-US" altLang="zh-CN" sz="2400" i="1">
                              <a:latin typeface="Cambria Math"/>
                            </a:rPr>
                            <m:t>𝑆</m:t>
                          </m:r>
                        </m:e>
                        <m:sup>
                          <m:r>
                            <a:rPr lang="en-US" altLang="zh-CN" sz="2400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998" y="4643735"/>
                <a:ext cx="933076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矩形 62"/>
          <p:cNvSpPr/>
          <p:nvPr/>
        </p:nvSpPr>
        <p:spPr>
          <a:xfrm>
            <a:off x="1405514" y="3962400"/>
            <a:ext cx="1109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/>
              <a:t>affine </a:t>
            </a:r>
          </a:p>
          <a:p>
            <a:pPr algn="ctr"/>
            <a:r>
              <a:rPr lang="en-US" altLang="zh-CN" dirty="0" smtClean="0"/>
              <a:t>transform</a:t>
            </a:r>
            <a:endParaRPr lang="en-US" dirty="0"/>
          </a:p>
        </p:txBody>
      </p:sp>
      <p:sp>
        <p:nvSpPr>
          <p:cNvPr id="77" name="矩形 76"/>
          <p:cNvSpPr/>
          <p:nvPr/>
        </p:nvSpPr>
        <p:spPr>
          <a:xfrm>
            <a:off x="6510914" y="4001869"/>
            <a:ext cx="11090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smtClean="0"/>
              <a:t>transform</a:t>
            </a:r>
          </a:p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grpSp>
        <p:nvGrpSpPr>
          <p:cNvPr id="148" name="组合 147"/>
          <p:cNvGrpSpPr/>
          <p:nvPr/>
        </p:nvGrpSpPr>
        <p:grpSpPr>
          <a:xfrm>
            <a:off x="1545392" y="1295400"/>
            <a:ext cx="1502608" cy="1440000"/>
            <a:chOff x="1545392" y="1295400"/>
            <a:chExt cx="1502608" cy="1440000"/>
          </a:xfrm>
        </p:grpSpPr>
        <p:pic>
          <p:nvPicPr>
            <p:cNvPr id="86" name="Picture 2" descr="C:\Users\yichenw\Desktop\FaceAlignment\author's examples\小美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392" y="1295400"/>
              <a:ext cx="150260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Oval 5"/>
            <p:cNvSpPr/>
            <p:nvPr/>
          </p:nvSpPr>
          <p:spPr>
            <a:xfrm>
              <a:off x="1797000" y="1568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1" name="Oval 5"/>
            <p:cNvSpPr/>
            <p:nvPr/>
          </p:nvSpPr>
          <p:spPr>
            <a:xfrm>
              <a:off x="2482800" y="1568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2" name="Oval 5"/>
            <p:cNvSpPr/>
            <p:nvPr/>
          </p:nvSpPr>
          <p:spPr>
            <a:xfrm>
              <a:off x="2101800" y="1873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3" name="Oval 5"/>
            <p:cNvSpPr/>
            <p:nvPr/>
          </p:nvSpPr>
          <p:spPr>
            <a:xfrm>
              <a:off x="1752600" y="21780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4" name="Oval 5"/>
            <p:cNvSpPr/>
            <p:nvPr/>
          </p:nvSpPr>
          <p:spPr>
            <a:xfrm>
              <a:off x="2482800" y="21780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7260392" y="1295400"/>
            <a:ext cx="1502608" cy="1440000"/>
            <a:chOff x="7107992" y="1295400"/>
            <a:chExt cx="1502608" cy="1440000"/>
          </a:xfrm>
        </p:grpSpPr>
        <p:pic>
          <p:nvPicPr>
            <p:cNvPr id="89" name="Picture 2" descr="C:\Users\yichenw\Desktop\FaceAlignment\author's examples\小美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992" y="1295400"/>
              <a:ext cx="150260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Oval 5"/>
            <p:cNvSpPr/>
            <p:nvPr/>
          </p:nvSpPr>
          <p:spPr>
            <a:xfrm>
              <a:off x="7588200" y="1568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7" name="Oval 5"/>
            <p:cNvSpPr/>
            <p:nvPr/>
          </p:nvSpPr>
          <p:spPr>
            <a:xfrm>
              <a:off x="8153400" y="17970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8" name="Oval 5"/>
            <p:cNvSpPr/>
            <p:nvPr/>
          </p:nvSpPr>
          <p:spPr>
            <a:xfrm>
              <a:off x="7772400" y="1949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9" name="Oval 5"/>
            <p:cNvSpPr/>
            <p:nvPr/>
          </p:nvSpPr>
          <p:spPr>
            <a:xfrm>
              <a:off x="7435800" y="2057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0" name="Oval 5"/>
            <p:cNvSpPr/>
            <p:nvPr/>
          </p:nvSpPr>
          <p:spPr>
            <a:xfrm>
              <a:off x="7848600" y="2254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5279192" y="1295400"/>
            <a:ext cx="1502608" cy="1440000"/>
            <a:chOff x="5279192" y="1295400"/>
            <a:chExt cx="1502608" cy="1440000"/>
          </a:xfrm>
        </p:grpSpPr>
        <p:pic>
          <p:nvPicPr>
            <p:cNvPr id="88" name="Picture 2" descr="C:\Users\yichenw\Desktop\FaceAlignment\author's examples\小美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192" y="1295400"/>
              <a:ext cx="150260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Oval 5"/>
            <p:cNvSpPr/>
            <p:nvPr/>
          </p:nvSpPr>
          <p:spPr>
            <a:xfrm>
              <a:off x="5683200" y="15240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2" name="Oval 5"/>
            <p:cNvSpPr/>
            <p:nvPr/>
          </p:nvSpPr>
          <p:spPr>
            <a:xfrm>
              <a:off x="6248400" y="1752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3" name="Oval 5"/>
            <p:cNvSpPr/>
            <p:nvPr/>
          </p:nvSpPr>
          <p:spPr>
            <a:xfrm>
              <a:off x="5899200" y="19050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4" name="Oval 5"/>
            <p:cNvSpPr/>
            <p:nvPr/>
          </p:nvSpPr>
          <p:spPr>
            <a:xfrm>
              <a:off x="5607000" y="21018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5" name="Oval 5"/>
            <p:cNvSpPr/>
            <p:nvPr/>
          </p:nvSpPr>
          <p:spPr>
            <a:xfrm>
              <a:off x="6064200" y="2254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7641392" y="3124200"/>
            <a:ext cx="1502608" cy="1440000"/>
            <a:chOff x="7641392" y="3124200"/>
            <a:chExt cx="1502608" cy="1440000"/>
          </a:xfrm>
        </p:grpSpPr>
        <p:pic>
          <p:nvPicPr>
            <p:cNvPr id="106" name="Picture 2" descr="C:\Users\yichenw\Desktop\FaceAlignment\author's examples\小美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1392" y="3124200"/>
              <a:ext cx="150260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Oval 5"/>
            <p:cNvSpPr/>
            <p:nvPr/>
          </p:nvSpPr>
          <p:spPr>
            <a:xfrm>
              <a:off x="8045400" y="3360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8" name="Oval 5"/>
            <p:cNvSpPr/>
            <p:nvPr/>
          </p:nvSpPr>
          <p:spPr>
            <a:xfrm>
              <a:off x="8610600" y="3581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9" name="Oval 5"/>
            <p:cNvSpPr/>
            <p:nvPr/>
          </p:nvSpPr>
          <p:spPr>
            <a:xfrm>
              <a:off x="8261400" y="3741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0" name="Oval 5"/>
            <p:cNvSpPr/>
            <p:nvPr/>
          </p:nvSpPr>
          <p:spPr>
            <a:xfrm>
              <a:off x="7969200" y="3938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1" name="Oval 5"/>
            <p:cNvSpPr/>
            <p:nvPr/>
          </p:nvSpPr>
          <p:spPr>
            <a:xfrm>
              <a:off x="8426400" y="40908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3450392" y="1295400"/>
            <a:ext cx="1502608" cy="1440000"/>
            <a:chOff x="3450392" y="1295400"/>
            <a:chExt cx="1502608" cy="1440000"/>
          </a:xfrm>
        </p:grpSpPr>
        <p:pic>
          <p:nvPicPr>
            <p:cNvPr id="87" name="Picture 2" descr="C:\Users\yichenw\Desktop\FaceAlignment\author's examples\小美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0392" y="1295400"/>
              <a:ext cx="150260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Oval 5"/>
            <p:cNvSpPr/>
            <p:nvPr/>
          </p:nvSpPr>
          <p:spPr>
            <a:xfrm>
              <a:off x="3898800" y="1492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3" name="Oval 5"/>
            <p:cNvSpPr/>
            <p:nvPr/>
          </p:nvSpPr>
          <p:spPr>
            <a:xfrm>
              <a:off x="4419600" y="1676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4" name="Oval 5"/>
            <p:cNvSpPr/>
            <p:nvPr/>
          </p:nvSpPr>
          <p:spPr>
            <a:xfrm>
              <a:off x="4083000" y="1873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5" name="Oval 5"/>
            <p:cNvSpPr/>
            <p:nvPr/>
          </p:nvSpPr>
          <p:spPr>
            <a:xfrm>
              <a:off x="3746400" y="1981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6" name="Oval 5"/>
            <p:cNvSpPr/>
            <p:nvPr/>
          </p:nvSpPr>
          <p:spPr>
            <a:xfrm>
              <a:off x="4159200" y="21780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5029200" y="3124200"/>
            <a:ext cx="1550769" cy="1440000"/>
            <a:chOff x="5029200" y="3124200"/>
            <a:chExt cx="1550769" cy="1440000"/>
          </a:xfrm>
        </p:grpSpPr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124200"/>
              <a:ext cx="1550769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8" name="Oval 5"/>
            <p:cNvSpPr/>
            <p:nvPr/>
          </p:nvSpPr>
          <p:spPr>
            <a:xfrm>
              <a:off x="5410200" y="3505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9" name="Oval 5"/>
            <p:cNvSpPr/>
            <p:nvPr/>
          </p:nvSpPr>
          <p:spPr>
            <a:xfrm>
              <a:off x="5988000" y="3549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0" name="Oval 5"/>
            <p:cNvSpPr/>
            <p:nvPr/>
          </p:nvSpPr>
          <p:spPr>
            <a:xfrm>
              <a:off x="5759400" y="3778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1" name="Oval 5"/>
            <p:cNvSpPr/>
            <p:nvPr/>
          </p:nvSpPr>
          <p:spPr>
            <a:xfrm>
              <a:off x="5486400" y="4038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2" name="Oval 5"/>
            <p:cNvSpPr/>
            <p:nvPr/>
          </p:nvSpPr>
          <p:spPr>
            <a:xfrm>
              <a:off x="5988000" y="4038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0" y="3132000"/>
            <a:ext cx="1502608" cy="1440000"/>
            <a:chOff x="0" y="3132000"/>
            <a:chExt cx="1502608" cy="1440000"/>
          </a:xfrm>
        </p:grpSpPr>
        <p:pic>
          <p:nvPicPr>
            <p:cNvPr id="123" name="Picture 2" descr="C:\Users\yichenw\Desktop\FaceAlignment\author's examples\小美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32000"/>
              <a:ext cx="150260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Oval 5"/>
            <p:cNvSpPr/>
            <p:nvPr/>
          </p:nvSpPr>
          <p:spPr>
            <a:xfrm>
              <a:off x="448408" y="33288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5" name="Oval 5"/>
            <p:cNvSpPr/>
            <p:nvPr/>
          </p:nvSpPr>
          <p:spPr>
            <a:xfrm>
              <a:off x="990600" y="35052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6" name="Oval 5"/>
            <p:cNvSpPr/>
            <p:nvPr/>
          </p:nvSpPr>
          <p:spPr>
            <a:xfrm>
              <a:off x="632608" y="37098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7" name="Oval 5"/>
            <p:cNvSpPr/>
            <p:nvPr/>
          </p:nvSpPr>
          <p:spPr>
            <a:xfrm>
              <a:off x="296008" y="38178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8" name="Oval 5"/>
            <p:cNvSpPr/>
            <p:nvPr/>
          </p:nvSpPr>
          <p:spPr>
            <a:xfrm>
              <a:off x="708808" y="4014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2438400" y="3124200"/>
            <a:ext cx="1550769" cy="1440000"/>
            <a:chOff x="2438400" y="3124200"/>
            <a:chExt cx="1550769" cy="1440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124200"/>
              <a:ext cx="1550769" cy="14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9" name="Oval 5"/>
            <p:cNvSpPr/>
            <p:nvPr/>
          </p:nvSpPr>
          <p:spPr>
            <a:xfrm>
              <a:off x="2863800" y="3473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0" name="Oval 5"/>
            <p:cNvSpPr/>
            <p:nvPr/>
          </p:nvSpPr>
          <p:spPr>
            <a:xfrm>
              <a:off x="3397200" y="3473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1" name="Oval 5"/>
            <p:cNvSpPr/>
            <p:nvPr/>
          </p:nvSpPr>
          <p:spPr>
            <a:xfrm>
              <a:off x="3124200" y="37338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2" name="Oval 5"/>
            <p:cNvSpPr/>
            <p:nvPr/>
          </p:nvSpPr>
          <p:spPr>
            <a:xfrm>
              <a:off x="2940000" y="39306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" name="Oval 5"/>
            <p:cNvSpPr/>
            <p:nvPr/>
          </p:nvSpPr>
          <p:spPr>
            <a:xfrm>
              <a:off x="3321000" y="39624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6811296" y="1676400"/>
            <a:ext cx="58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 smtClean="0"/>
              <a:t>…</a:t>
            </a:r>
            <a:endParaRPr lang="zh-CN" altLang="en-US" sz="2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9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306"/>
    </mc:Choice>
    <mc:Fallback xmlns="">
      <p:transition advTm="72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/>
      <p:bldP spid="40" grpId="0"/>
      <p:bldP spid="41" grpId="0"/>
      <p:bldP spid="42" grpId="0"/>
      <p:bldP spid="62" grpId="0" animBg="1"/>
      <p:bldP spid="65" grpId="0"/>
      <p:bldP spid="67" grpId="0" animBg="1"/>
      <p:bldP spid="70" grpId="0"/>
      <p:bldP spid="79" grpId="0" animBg="1"/>
      <p:bldP spid="78" grpId="0"/>
      <p:bldP spid="3" grpId="0"/>
      <p:bldP spid="43" grpId="0"/>
      <p:bldP spid="76" grpId="0"/>
      <p:bldP spid="63" grpId="0"/>
      <p:bldP spid="77" grpId="0"/>
      <p:bldP spid="1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1.1|1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11862</TotalTime>
  <Words>1892</Words>
  <Application>Microsoft Office PowerPoint</Application>
  <PresentationFormat>On-screen Show (4:3)</PresentationFormat>
  <Paragraphs>396</Paragraphs>
  <Slides>32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Face Alignment by  Explicit Shape Regression </vt:lpstr>
      <vt:lpstr>Problem: face shape estimation</vt:lpstr>
      <vt:lpstr>Desirable properties</vt:lpstr>
      <vt:lpstr>Previous approaches</vt:lpstr>
      <vt:lpstr>Previous approaches: cont.</vt:lpstr>
      <vt:lpstr>Parametric shape model is dominant</vt:lpstr>
      <vt:lpstr>Can we discard a parametric model?</vt:lpstr>
      <vt:lpstr>Our approach: Explicit Shape Regression</vt:lpstr>
      <vt:lpstr>Approach overview</vt:lpstr>
      <vt:lpstr>PowerPoint Presentation</vt:lpstr>
      <vt:lpstr>Regressor learning</vt:lpstr>
      <vt:lpstr>Regressor learning</vt:lpstr>
      <vt:lpstr>Two level cascade</vt:lpstr>
      <vt:lpstr>Trade-off between two levels</vt:lpstr>
      <vt:lpstr>Regressor learning</vt:lpstr>
      <vt:lpstr>Pixel difference feature</vt:lpstr>
      <vt:lpstr>How to index pixels?</vt:lpstr>
      <vt:lpstr>Shape indexed pixels</vt:lpstr>
      <vt:lpstr>Tree based regressor r^k</vt:lpstr>
      <vt:lpstr>Non-parametric shape constraint</vt:lpstr>
      <vt:lpstr>Learned coarse-to-fine constraint</vt:lpstr>
      <vt:lpstr>Regressor learning</vt:lpstr>
      <vt:lpstr>Challenges in feature selection</vt:lpstr>
      <vt:lpstr>Correlation based feature selection</vt:lpstr>
      <vt:lpstr>More Details</vt:lpstr>
      <vt:lpstr>Performance</vt:lpstr>
      <vt:lpstr>Results on challenging web images</vt:lpstr>
      <vt:lpstr>Compare with [Belhumeur et. al. 2011]</vt:lpstr>
      <vt:lpstr>Results of 29 points</vt:lpstr>
      <vt:lpstr>Compare with [Liang et. al. 2008]</vt:lpstr>
      <vt:lpstr>Results of 87 points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v-luyuan</dc:creator>
  <cp:lastModifiedBy>Yichen Wei</cp:lastModifiedBy>
  <cp:revision>384</cp:revision>
  <dcterms:created xsi:type="dcterms:W3CDTF">2006-08-16T00:00:00Z</dcterms:created>
  <dcterms:modified xsi:type="dcterms:W3CDTF">2012-07-04T05:09:28Z</dcterms:modified>
</cp:coreProperties>
</file>